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2"/>
  </p:notesMasterIdLst>
  <p:handoutMasterIdLst>
    <p:handoutMasterId r:id="rId43"/>
  </p:handoutMasterIdLst>
  <p:sldIdLst>
    <p:sldId id="302" r:id="rId2"/>
    <p:sldId id="424" r:id="rId3"/>
    <p:sldId id="431" r:id="rId4"/>
    <p:sldId id="442" r:id="rId5"/>
    <p:sldId id="426" r:id="rId6"/>
    <p:sldId id="423" r:id="rId7"/>
    <p:sldId id="425" r:id="rId8"/>
    <p:sldId id="427" r:id="rId9"/>
    <p:sldId id="428" r:id="rId10"/>
    <p:sldId id="429" r:id="rId11"/>
    <p:sldId id="432" r:id="rId12"/>
    <p:sldId id="433" r:id="rId13"/>
    <p:sldId id="434" r:id="rId14"/>
    <p:sldId id="449" r:id="rId15"/>
    <p:sldId id="435" r:id="rId16"/>
    <p:sldId id="436" r:id="rId17"/>
    <p:sldId id="437" r:id="rId18"/>
    <p:sldId id="448" r:id="rId19"/>
    <p:sldId id="438" r:id="rId20"/>
    <p:sldId id="439" r:id="rId21"/>
    <p:sldId id="440" r:id="rId22"/>
    <p:sldId id="441" r:id="rId23"/>
    <p:sldId id="443" r:id="rId24"/>
    <p:sldId id="444" r:id="rId25"/>
    <p:sldId id="445" r:id="rId26"/>
    <p:sldId id="446" r:id="rId27"/>
    <p:sldId id="447" r:id="rId28"/>
    <p:sldId id="350" r:id="rId29"/>
    <p:sldId id="375" r:id="rId30"/>
    <p:sldId id="351" r:id="rId31"/>
    <p:sldId id="416" r:id="rId32"/>
    <p:sldId id="377" r:id="rId33"/>
    <p:sldId id="376" r:id="rId34"/>
    <p:sldId id="317" r:id="rId35"/>
    <p:sldId id="352" r:id="rId36"/>
    <p:sldId id="430" r:id="rId37"/>
    <p:sldId id="378" r:id="rId38"/>
    <p:sldId id="421" r:id="rId39"/>
    <p:sldId id="379" r:id="rId40"/>
    <p:sldId id="407" r:id="rId41"/>
  </p:sldIdLst>
  <p:sldSz cx="9144000" cy="6858000" type="screen4x3"/>
  <p:notesSz cx="6858000" cy="9144000"/>
  <p:defaultTextStyle>
    <a:defPPr>
      <a:defRPr lang="en-US"/>
    </a:defPPr>
    <a:lvl1pPr algn="r" rtl="1" fontAlgn="base">
      <a:spcBef>
        <a:spcPct val="0"/>
      </a:spcBef>
      <a:spcAft>
        <a:spcPct val="0"/>
      </a:spcAft>
      <a:defRPr sz="1400" kern="1200">
        <a:solidFill>
          <a:schemeClr val="bg1"/>
        </a:solidFill>
        <a:latin typeface="Times New Roman" pitchFamily="18" charset="0"/>
        <a:ea typeface="Gulim" pitchFamily="34" charset="-127"/>
        <a:cs typeface="Arial" pitchFamily="34" charset="0"/>
      </a:defRPr>
    </a:lvl1pPr>
    <a:lvl2pPr marL="457200" algn="r" rtl="1" fontAlgn="base">
      <a:spcBef>
        <a:spcPct val="0"/>
      </a:spcBef>
      <a:spcAft>
        <a:spcPct val="0"/>
      </a:spcAft>
      <a:defRPr sz="1400" kern="1200">
        <a:solidFill>
          <a:schemeClr val="bg1"/>
        </a:solidFill>
        <a:latin typeface="Times New Roman" pitchFamily="18" charset="0"/>
        <a:ea typeface="Gulim" pitchFamily="34" charset="-127"/>
        <a:cs typeface="Arial" pitchFamily="34" charset="0"/>
      </a:defRPr>
    </a:lvl2pPr>
    <a:lvl3pPr marL="914400" algn="r" rtl="1" fontAlgn="base">
      <a:spcBef>
        <a:spcPct val="0"/>
      </a:spcBef>
      <a:spcAft>
        <a:spcPct val="0"/>
      </a:spcAft>
      <a:defRPr sz="1400" kern="1200">
        <a:solidFill>
          <a:schemeClr val="bg1"/>
        </a:solidFill>
        <a:latin typeface="Times New Roman" pitchFamily="18" charset="0"/>
        <a:ea typeface="Gulim" pitchFamily="34" charset="-127"/>
        <a:cs typeface="Arial" pitchFamily="34" charset="0"/>
      </a:defRPr>
    </a:lvl3pPr>
    <a:lvl4pPr marL="1371600" algn="r" rtl="1" fontAlgn="base">
      <a:spcBef>
        <a:spcPct val="0"/>
      </a:spcBef>
      <a:spcAft>
        <a:spcPct val="0"/>
      </a:spcAft>
      <a:defRPr sz="1400" kern="1200">
        <a:solidFill>
          <a:schemeClr val="bg1"/>
        </a:solidFill>
        <a:latin typeface="Times New Roman" pitchFamily="18" charset="0"/>
        <a:ea typeface="Gulim" pitchFamily="34" charset="-127"/>
        <a:cs typeface="Arial" pitchFamily="34" charset="0"/>
      </a:defRPr>
    </a:lvl4pPr>
    <a:lvl5pPr marL="1828800" algn="r" rtl="1" fontAlgn="base">
      <a:spcBef>
        <a:spcPct val="0"/>
      </a:spcBef>
      <a:spcAft>
        <a:spcPct val="0"/>
      </a:spcAft>
      <a:defRPr sz="1400" kern="1200">
        <a:solidFill>
          <a:schemeClr val="bg1"/>
        </a:solidFill>
        <a:latin typeface="Times New Roman" pitchFamily="18" charset="0"/>
        <a:ea typeface="Gulim" pitchFamily="34" charset="-127"/>
        <a:cs typeface="Arial" pitchFamily="34" charset="0"/>
      </a:defRPr>
    </a:lvl5pPr>
    <a:lvl6pPr marL="2286000" algn="l" defTabSz="914400" rtl="0" eaLnBrk="1" latinLnBrk="0" hangingPunct="1">
      <a:defRPr sz="1400" kern="1200">
        <a:solidFill>
          <a:schemeClr val="bg1"/>
        </a:solidFill>
        <a:latin typeface="Times New Roman" pitchFamily="18" charset="0"/>
        <a:ea typeface="Gulim" pitchFamily="34" charset="-127"/>
        <a:cs typeface="Arial" pitchFamily="34" charset="0"/>
      </a:defRPr>
    </a:lvl6pPr>
    <a:lvl7pPr marL="2743200" algn="l" defTabSz="914400" rtl="0" eaLnBrk="1" latinLnBrk="0" hangingPunct="1">
      <a:defRPr sz="1400" kern="1200">
        <a:solidFill>
          <a:schemeClr val="bg1"/>
        </a:solidFill>
        <a:latin typeface="Times New Roman" pitchFamily="18" charset="0"/>
        <a:ea typeface="Gulim" pitchFamily="34" charset="-127"/>
        <a:cs typeface="Arial" pitchFamily="34" charset="0"/>
      </a:defRPr>
    </a:lvl7pPr>
    <a:lvl8pPr marL="3200400" algn="l" defTabSz="914400" rtl="0" eaLnBrk="1" latinLnBrk="0" hangingPunct="1">
      <a:defRPr sz="1400" kern="1200">
        <a:solidFill>
          <a:schemeClr val="bg1"/>
        </a:solidFill>
        <a:latin typeface="Times New Roman" pitchFamily="18" charset="0"/>
        <a:ea typeface="Gulim" pitchFamily="34" charset="-127"/>
        <a:cs typeface="Arial" pitchFamily="34" charset="0"/>
      </a:defRPr>
    </a:lvl8pPr>
    <a:lvl9pPr marL="3657600" algn="l" defTabSz="914400" rtl="0" eaLnBrk="1" latinLnBrk="0" hangingPunct="1">
      <a:defRPr sz="1400" kern="1200">
        <a:solidFill>
          <a:schemeClr val="bg1"/>
        </a:solidFill>
        <a:latin typeface="Times New Roman" pitchFamily="18" charset="0"/>
        <a:ea typeface="Gulim" pitchFamily="34" charset="-127"/>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2B7C02"/>
    <a:srgbClr val="328F03"/>
    <a:srgbClr val="111111"/>
    <a:srgbClr val="A45A10"/>
    <a:srgbClr val="D0D505"/>
    <a:srgbClr val="026974"/>
    <a:srgbClr val="336699"/>
    <a:srgbClr val="3366CC"/>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533" autoAdjust="0"/>
  </p:normalViewPr>
  <p:slideViewPr>
    <p:cSldViewPr snapToGrid="0">
      <p:cViewPr varScale="1">
        <p:scale>
          <a:sx n="72" d="100"/>
          <a:sy n="72" d="100"/>
        </p:scale>
        <p:origin x="11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83087D-1A66-4FED-9449-FA879896FB89}" type="datetime1">
              <a:rPr lang="fr-FR" smtClean="0"/>
              <a:t>17/05/2017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CECF-DJERIDI-H</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95686E-9E14-4C5F-90E3-37B5EC990C9E}" type="slidenum">
              <a:rPr lang="fr-FR" smtClean="0"/>
              <a:pPr/>
              <a:t>‹N°›</a:t>
            </a:fld>
            <a:endParaRPr lang="fr-FR"/>
          </a:p>
        </p:txBody>
      </p:sp>
    </p:spTree>
    <p:extLst>
      <p:ext uri="{BB962C8B-B14F-4D97-AF65-F5344CB8AC3E}">
        <p14:creationId xmlns:p14="http://schemas.microsoft.com/office/powerpoint/2010/main" val="17510579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effectLst>
                  <a:outerShdw blurRad="38100" dist="38100" dir="2700000" algn="tl">
                    <a:srgbClr val="000000">
                      <a:alpha val="43137"/>
                    </a:srgbClr>
                  </a:outerShdw>
                </a:effectLst>
                <a:ea typeface="굴림" pitchFamily="34" charset="-127"/>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smtClean="0">
                <a:effectLst>
                  <a:outerShdw blurRad="38100" dist="38100" dir="2700000" algn="tl">
                    <a:srgbClr val="000000">
                      <a:alpha val="43137"/>
                    </a:srgbClr>
                  </a:outerShdw>
                </a:effectLst>
                <a:ea typeface="굴림" pitchFamily="34" charset="-127"/>
                <a:cs typeface="+mn-cs"/>
              </a:defRPr>
            </a:lvl1pPr>
          </a:lstStyle>
          <a:p>
            <a:pPr>
              <a:defRPr/>
            </a:pPr>
            <a:fld id="{ED28011B-C52C-45F9-B510-A47A8A71BB94}" type="datetime1">
              <a:rPr lang="fr-FR" smtClean="0"/>
              <a:t>17/05/2017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effectLst>
                  <a:outerShdw blurRad="38100" dist="38100" dir="2700000" algn="tl">
                    <a:srgbClr val="000000">
                      <a:alpha val="43137"/>
                    </a:srgbClr>
                  </a:outerShdw>
                </a:effectLst>
                <a:ea typeface="굴림" pitchFamily="34" charset="-127"/>
                <a:cs typeface="+mn-cs"/>
              </a:defRPr>
            </a:lvl1pPr>
          </a:lstStyle>
          <a:p>
            <a:pPr>
              <a:defRPr/>
            </a:pPr>
            <a:r>
              <a:rPr lang="fr-FR" smtClean="0"/>
              <a:t>CECF-DJERIDI-H</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smtClean="0">
                <a:effectLst>
                  <a:outerShdw blurRad="38100" dist="38100" dir="2700000" algn="tl">
                    <a:srgbClr val="000000">
                      <a:alpha val="43137"/>
                    </a:srgbClr>
                  </a:outerShdw>
                </a:effectLst>
                <a:ea typeface="굴림" pitchFamily="34" charset="-127"/>
                <a:cs typeface="+mn-cs"/>
              </a:defRPr>
            </a:lvl1pPr>
          </a:lstStyle>
          <a:p>
            <a:pPr>
              <a:defRPr/>
            </a:pPr>
            <a:fld id="{CC630E13-C949-4D93-848A-A3CA039DD358}" type="slidenum">
              <a:rPr lang="fr-FR"/>
              <a:pPr>
                <a:defRPr/>
              </a:pPr>
              <a:t>‹N°›</a:t>
            </a:fld>
            <a:endParaRPr lang="fr-FR"/>
          </a:p>
        </p:txBody>
      </p:sp>
    </p:spTree>
    <p:extLst>
      <p:ext uri="{BB962C8B-B14F-4D97-AF65-F5344CB8AC3E}">
        <p14:creationId xmlns:p14="http://schemas.microsoft.com/office/powerpoint/2010/main" val="904588993"/>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1</a:t>
            </a:fld>
            <a:endParaRPr lang="fr-FR"/>
          </a:p>
        </p:txBody>
      </p:sp>
      <p:sp>
        <p:nvSpPr>
          <p:cNvPr id="5" name="Espace réservé de la date 4"/>
          <p:cNvSpPr>
            <a:spLocks noGrp="1"/>
          </p:cNvSpPr>
          <p:nvPr>
            <p:ph type="dt" idx="11"/>
          </p:nvPr>
        </p:nvSpPr>
        <p:spPr/>
        <p:txBody>
          <a:bodyPr/>
          <a:lstStyle/>
          <a:p>
            <a:pPr>
              <a:defRPr/>
            </a:pPr>
            <a:fld id="{C6CF21E4-A38A-4B85-9E38-5867092B0B10}"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332191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29</a:t>
            </a:fld>
            <a:endParaRPr lang="fr-FR"/>
          </a:p>
        </p:txBody>
      </p:sp>
      <p:sp>
        <p:nvSpPr>
          <p:cNvPr id="5" name="Espace réservé de la date 4"/>
          <p:cNvSpPr>
            <a:spLocks noGrp="1"/>
          </p:cNvSpPr>
          <p:nvPr>
            <p:ph type="dt" idx="11"/>
          </p:nvPr>
        </p:nvSpPr>
        <p:spPr/>
        <p:txBody>
          <a:bodyPr/>
          <a:lstStyle/>
          <a:p>
            <a:pPr>
              <a:defRPr/>
            </a:pPr>
            <a:fld id="{DDF4E8EB-226C-41BD-AF0F-31731C5C122E}"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324744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30</a:t>
            </a:fld>
            <a:endParaRPr lang="fr-FR"/>
          </a:p>
        </p:txBody>
      </p:sp>
      <p:sp>
        <p:nvSpPr>
          <p:cNvPr id="5" name="Espace réservé de la date 4"/>
          <p:cNvSpPr>
            <a:spLocks noGrp="1"/>
          </p:cNvSpPr>
          <p:nvPr>
            <p:ph type="dt" idx="11"/>
          </p:nvPr>
        </p:nvSpPr>
        <p:spPr/>
        <p:txBody>
          <a:bodyPr/>
          <a:lstStyle/>
          <a:p>
            <a:pPr>
              <a:defRPr/>
            </a:pPr>
            <a:fld id="{ACD8FABB-2C20-4DF5-B6EF-BFB2DE0C1B08}"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3508256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31</a:t>
            </a:fld>
            <a:endParaRPr lang="fr-FR"/>
          </a:p>
        </p:txBody>
      </p:sp>
      <p:sp>
        <p:nvSpPr>
          <p:cNvPr id="5" name="Espace réservé de la date 4"/>
          <p:cNvSpPr>
            <a:spLocks noGrp="1"/>
          </p:cNvSpPr>
          <p:nvPr>
            <p:ph type="dt" idx="11"/>
          </p:nvPr>
        </p:nvSpPr>
        <p:spPr/>
        <p:txBody>
          <a:bodyPr/>
          <a:lstStyle/>
          <a:p>
            <a:pPr>
              <a:defRPr/>
            </a:pPr>
            <a:fld id="{7E959F66-A844-49EC-A962-7361C23C7358}"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2916085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32</a:t>
            </a:fld>
            <a:endParaRPr lang="fr-FR"/>
          </a:p>
        </p:txBody>
      </p:sp>
      <p:sp>
        <p:nvSpPr>
          <p:cNvPr id="5" name="Espace réservé de la date 4"/>
          <p:cNvSpPr>
            <a:spLocks noGrp="1"/>
          </p:cNvSpPr>
          <p:nvPr>
            <p:ph type="dt" idx="11"/>
          </p:nvPr>
        </p:nvSpPr>
        <p:spPr/>
        <p:txBody>
          <a:bodyPr/>
          <a:lstStyle/>
          <a:p>
            <a:pPr>
              <a:defRPr/>
            </a:pPr>
            <a:fld id="{F8122E84-27BE-47C4-8114-750E06F49EA9}"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363758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33</a:t>
            </a:fld>
            <a:endParaRPr lang="fr-FR"/>
          </a:p>
        </p:txBody>
      </p:sp>
      <p:sp>
        <p:nvSpPr>
          <p:cNvPr id="5" name="Espace réservé de la date 4"/>
          <p:cNvSpPr>
            <a:spLocks noGrp="1"/>
          </p:cNvSpPr>
          <p:nvPr>
            <p:ph type="dt" idx="11"/>
          </p:nvPr>
        </p:nvSpPr>
        <p:spPr/>
        <p:txBody>
          <a:bodyPr/>
          <a:lstStyle/>
          <a:p>
            <a:pPr>
              <a:defRPr/>
            </a:pPr>
            <a:fld id="{3D1A1D05-1347-4655-B08F-BC13BA80FBAA}"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179174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34</a:t>
            </a:fld>
            <a:endParaRPr lang="fr-FR"/>
          </a:p>
        </p:txBody>
      </p:sp>
      <p:sp>
        <p:nvSpPr>
          <p:cNvPr id="5" name="Espace réservé de la date 4"/>
          <p:cNvSpPr>
            <a:spLocks noGrp="1"/>
          </p:cNvSpPr>
          <p:nvPr>
            <p:ph type="dt" idx="11"/>
          </p:nvPr>
        </p:nvSpPr>
        <p:spPr/>
        <p:txBody>
          <a:bodyPr/>
          <a:lstStyle/>
          <a:p>
            <a:pPr>
              <a:defRPr/>
            </a:pPr>
            <a:fld id="{F5E7DAA3-A67B-418B-B966-91C1A30D9730}"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2789497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35</a:t>
            </a:fld>
            <a:endParaRPr lang="fr-FR"/>
          </a:p>
        </p:txBody>
      </p:sp>
      <p:sp>
        <p:nvSpPr>
          <p:cNvPr id="5" name="Espace réservé de la date 4"/>
          <p:cNvSpPr>
            <a:spLocks noGrp="1"/>
          </p:cNvSpPr>
          <p:nvPr>
            <p:ph type="dt" idx="11"/>
          </p:nvPr>
        </p:nvSpPr>
        <p:spPr/>
        <p:txBody>
          <a:bodyPr/>
          <a:lstStyle/>
          <a:p>
            <a:pPr>
              <a:defRPr/>
            </a:pPr>
            <a:fld id="{A695E9B9-6577-40E3-9644-13C016AF8E49}"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1956574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36</a:t>
            </a:fld>
            <a:endParaRPr lang="fr-FR"/>
          </a:p>
        </p:txBody>
      </p:sp>
      <p:sp>
        <p:nvSpPr>
          <p:cNvPr id="5" name="Espace réservé de la date 4"/>
          <p:cNvSpPr>
            <a:spLocks noGrp="1"/>
          </p:cNvSpPr>
          <p:nvPr>
            <p:ph type="dt" idx="11"/>
          </p:nvPr>
        </p:nvSpPr>
        <p:spPr/>
        <p:txBody>
          <a:bodyPr/>
          <a:lstStyle/>
          <a:p>
            <a:pPr>
              <a:defRPr/>
            </a:pPr>
            <a:fld id="{EF041C83-066A-4B0C-AF3F-53BF47F20110}"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16898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37</a:t>
            </a:fld>
            <a:endParaRPr lang="fr-FR"/>
          </a:p>
        </p:txBody>
      </p:sp>
      <p:sp>
        <p:nvSpPr>
          <p:cNvPr id="5" name="Espace réservé de la date 4"/>
          <p:cNvSpPr>
            <a:spLocks noGrp="1"/>
          </p:cNvSpPr>
          <p:nvPr>
            <p:ph type="dt" idx="11"/>
          </p:nvPr>
        </p:nvSpPr>
        <p:spPr/>
        <p:txBody>
          <a:bodyPr/>
          <a:lstStyle/>
          <a:p>
            <a:pPr>
              <a:defRPr/>
            </a:pPr>
            <a:fld id="{14B2CCBC-18D2-47C3-959A-E888F9205BE1}"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3655312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38</a:t>
            </a:fld>
            <a:endParaRPr lang="fr-FR"/>
          </a:p>
        </p:txBody>
      </p:sp>
      <p:sp>
        <p:nvSpPr>
          <p:cNvPr id="5" name="Espace réservé de la date 4"/>
          <p:cNvSpPr>
            <a:spLocks noGrp="1"/>
          </p:cNvSpPr>
          <p:nvPr>
            <p:ph type="dt" idx="11"/>
          </p:nvPr>
        </p:nvSpPr>
        <p:spPr/>
        <p:txBody>
          <a:bodyPr/>
          <a:lstStyle/>
          <a:p>
            <a:pPr>
              <a:defRPr/>
            </a:pPr>
            <a:fld id="{636A6EB7-71F3-4EE2-94D7-96955AF38F9A}"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8482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2</a:t>
            </a:fld>
            <a:endParaRPr lang="fr-FR"/>
          </a:p>
        </p:txBody>
      </p:sp>
      <p:sp>
        <p:nvSpPr>
          <p:cNvPr id="5" name="Espace réservé de la date 4"/>
          <p:cNvSpPr>
            <a:spLocks noGrp="1"/>
          </p:cNvSpPr>
          <p:nvPr>
            <p:ph type="dt" idx="11"/>
          </p:nvPr>
        </p:nvSpPr>
        <p:spPr/>
        <p:txBody>
          <a:bodyPr/>
          <a:lstStyle/>
          <a:p>
            <a:pPr>
              <a:defRPr/>
            </a:pPr>
            <a:fld id="{0A4B17C0-5C3D-4A79-8D2D-2D6DA6092D94}"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326653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39</a:t>
            </a:fld>
            <a:endParaRPr lang="fr-FR"/>
          </a:p>
        </p:txBody>
      </p:sp>
      <p:sp>
        <p:nvSpPr>
          <p:cNvPr id="5" name="Espace réservé de la date 4"/>
          <p:cNvSpPr>
            <a:spLocks noGrp="1"/>
          </p:cNvSpPr>
          <p:nvPr>
            <p:ph type="dt" idx="11"/>
          </p:nvPr>
        </p:nvSpPr>
        <p:spPr/>
        <p:txBody>
          <a:bodyPr/>
          <a:lstStyle/>
          <a:p>
            <a:pPr>
              <a:defRPr/>
            </a:pPr>
            <a:fld id="{8DA7ED1E-1D04-4C87-989E-A867BD57D0C7}"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3939566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40</a:t>
            </a:fld>
            <a:endParaRPr lang="fr-FR"/>
          </a:p>
        </p:txBody>
      </p:sp>
      <p:sp>
        <p:nvSpPr>
          <p:cNvPr id="5" name="Espace réservé de la date 4"/>
          <p:cNvSpPr>
            <a:spLocks noGrp="1"/>
          </p:cNvSpPr>
          <p:nvPr>
            <p:ph type="dt" idx="11"/>
          </p:nvPr>
        </p:nvSpPr>
        <p:spPr/>
        <p:txBody>
          <a:bodyPr/>
          <a:lstStyle/>
          <a:p>
            <a:pPr>
              <a:defRPr/>
            </a:pPr>
            <a:fld id="{213CA767-AF74-4BE2-90D0-F40B88A03A06}"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109253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5</a:t>
            </a:fld>
            <a:endParaRPr lang="fr-FR"/>
          </a:p>
        </p:txBody>
      </p:sp>
      <p:sp>
        <p:nvSpPr>
          <p:cNvPr id="5" name="Espace réservé de la date 4"/>
          <p:cNvSpPr>
            <a:spLocks noGrp="1"/>
          </p:cNvSpPr>
          <p:nvPr>
            <p:ph type="dt" idx="11"/>
          </p:nvPr>
        </p:nvSpPr>
        <p:spPr/>
        <p:txBody>
          <a:bodyPr/>
          <a:lstStyle/>
          <a:p>
            <a:pPr>
              <a:defRPr/>
            </a:pPr>
            <a:fld id="{B5FF361A-82FC-485B-978D-9CB5927D9638}"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258888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6</a:t>
            </a:fld>
            <a:endParaRPr lang="fr-FR"/>
          </a:p>
        </p:txBody>
      </p:sp>
      <p:sp>
        <p:nvSpPr>
          <p:cNvPr id="5" name="Espace réservé de la date 4"/>
          <p:cNvSpPr>
            <a:spLocks noGrp="1"/>
          </p:cNvSpPr>
          <p:nvPr>
            <p:ph type="dt" idx="11"/>
          </p:nvPr>
        </p:nvSpPr>
        <p:spPr/>
        <p:txBody>
          <a:bodyPr/>
          <a:lstStyle/>
          <a:p>
            <a:pPr>
              <a:defRPr/>
            </a:pPr>
            <a:fld id="{C7ED6ECE-A093-41DA-B619-9D0FB9084515}"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100409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7</a:t>
            </a:fld>
            <a:endParaRPr lang="fr-FR"/>
          </a:p>
        </p:txBody>
      </p:sp>
      <p:sp>
        <p:nvSpPr>
          <p:cNvPr id="5" name="Espace réservé de la date 4"/>
          <p:cNvSpPr>
            <a:spLocks noGrp="1"/>
          </p:cNvSpPr>
          <p:nvPr>
            <p:ph type="dt" idx="11"/>
          </p:nvPr>
        </p:nvSpPr>
        <p:spPr/>
        <p:txBody>
          <a:bodyPr/>
          <a:lstStyle/>
          <a:p>
            <a:pPr>
              <a:defRPr/>
            </a:pPr>
            <a:fld id="{AA472DD1-EC48-4293-8D15-EA51B2F14CE7}"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290332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8</a:t>
            </a:fld>
            <a:endParaRPr lang="fr-FR"/>
          </a:p>
        </p:txBody>
      </p:sp>
      <p:sp>
        <p:nvSpPr>
          <p:cNvPr id="5" name="Espace réservé de la date 4"/>
          <p:cNvSpPr>
            <a:spLocks noGrp="1"/>
          </p:cNvSpPr>
          <p:nvPr>
            <p:ph type="dt" idx="11"/>
          </p:nvPr>
        </p:nvSpPr>
        <p:spPr/>
        <p:txBody>
          <a:bodyPr/>
          <a:lstStyle/>
          <a:p>
            <a:pPr>
              <a:defRPr/>
            </a:pPr>
            <a:fld id="{17E3C7B1-0DDF-44B8-BFA0-0066373A756C}"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163238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9</a:t>
            </a:fld>
            <a:endParaRPr lang="fr-FR"/>
          </a:p>
        </p:txBody>
      </p:sp>
      <p:sp>
        <p:nvSpPr>
          <p:cNvPr id="5" name="Espace réservé de la date 4"/>
          <p:cNvSpPr>
            <a:spLocks noGrp="1"/>
          </p:cNvSpPr>
          <p:nvPr>
            <p:ph type="dt" idx="11"/>
          </p:nvPr>
        </p:nvSpPr>
        <p:spPr/>
        <p:txBody>
          <a:bodyPr/>
          <a:lstStyle/>
          <a:p>
            <a:pPr>
              <a:defRPr/>
            </a:pPr>
            <a:fld id="{3CEE8222-33D2-4723-9871-46C87B4D679E}"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29803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10</a:t>
            </a:fld>
            <a:endParaRPr lang="fr-FR"/>
          </a:p>
        </p:txBody>
      </p:sp>
      <p:sp>
        <p:nvSpPr>
          <p:cNvPr id="5" name="Espace réservé de la date 4"/>
          <p:cNvSpPr>
            <a:spLocks noGrp="1"/>
          </p:cNvSpPr>
          <p:nvPr>
            <p:ph type="dt" idx="11"/>
          </p:nvPr>
        </p:nvSpPr>
        <p:spPr/>
        <p:txBody>
          <a:bodyPr/>
          <a:lstStyle/>
          <a:p>
            <a:pPr>
              <a:defRPr/>
            </a:pPr>
            <a:fld id="{5317E774-D48E-422A-938A-3AC78C86428B}"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419328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a:p>
        </p:txBody>
      </p:sp>
      <p:sp>
        <p:nvSpPr>
          <p:cNvPr id="4" name="Espace réservé du numéro de diapositive 3"/>
          <p:cNvSpPr>
            <a:spLocks noGrp="1"/>
          </p:cNvSpPr>
          <p:nvPr>
            <p:ph type="sldNum" sz="quarter" idx="10"/>
          </p:nvPr>
        </p:nvSpPr>
        <p:spPr/>
        <p:txBody>
          <a:bodyPr/>
          <a:lstStyle/>
          <a:p>
            <a:pPr>
              <a:defRPr/>
            </a:pPr>
            <a:fld id="{CC630E13-C949-4D93-848A-A3CA039DD358}" type="slidenum">
              <a:rPr lang="fr-FR" smtClean="0"/>
              <a:pPr>
                <a:defRPr/>
              </a:pPr>
              <a:t>28</a:t>
            </a:fld>
            <a:endParaRPr lang="fr-FR"/>
          </a:p>
        </p:txBody>
      </p:sp>
      <p:sp>
        <p:nvSpPr>
          <p:cNvPr id="5" name="Espace réservé de la date 4"/>
          <p:cNvSpPr>
            <a:spLocks noGrp="1"/>
          </p:cNvSpPr>
          <p:nvPr>
            <p:ph type="dt" idx="11"/>
          </p:nvPr>
        </p:nvSpPr>
        <p:spPr/>
        <p:txBody>
          <a:bodyPr/>
          <a:lstStyle/>
          <a:p>
            <a:pPr>
              <a:defRPr/>
            </a:pPr>
            <a:fld id="{02A0A4EA-CA24-44B3-9FE1-375C17D9F790}" type="datetime1">
              <a:rPr lang="fr-FR" smtClean="0"/>
              <a:t>17/05/2017</a:t>
            </a:fld>
            <a:endParaRPr lang="fr-FR"/>
          </a:p>
        </p:txBody>
      </p:sp>
      <p:sp>
        <p:nvSpPr>
          <p:cNvPr id="6" name="Espace réservé du pied de page 5"/>
          <p:cNvSpPr>
            <a:spLocks noGrp="1"/>
          </p:cNvSpPr>
          <p:nvPr>
            <p:ph type="ftr" sz="quarter" idx="12"/>
          </p:nvPr>
        </p:nvSpPr>
        <p:spPr/>
        <p:txBody>
          <a:bodyPr/>
          <a:lstStyle/>
          <a:p>
            <a:pPr>
              <a:defRPr/>
            </a:pPr>
            <a:r>
              <a:rPr lang="fr-FR" smtClean="0"/>
              <a:t>CECF-DJERIDI-H</a:t>
            </a:r>
            <a:endParaRPr lang="fr-FR"/>
          </a:p>
        </p:txBody>
      </p:sp>
    </p:spTree>
    <p:extLst>
      <p:ext uri="{BB962C8B-B14F-4D97-AF65-F5344CB8AC3E}">
        <p14:creationId xmlns:p14="http://schemas.microsoft.com/office/powerpoint/2010/main" val="337416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 Box 29"/>
          <p:cNvSpPr txBox="1">
            <a:spLocks noChangeArrowheads="1"/>
          </p:cNvSpPr>
          <p:nvPr/>
        </p:nvSpPr>
        <p:spPr bwMode="black">
          <a:xfrm>
            <a:off x="439738" y="5756275"/>
            <a:ext cx="1143000" cy="457200"/>
          </a:xfrm>
          <a:prstGeom prst="rect">
            <a:avLst/>
          </a:prstGeom>
          <a:noFill/>
          <a:ln w="9525">
            <a:noFill/>
            <a:miter lim="800000"/>
            <a:headEnd/>
            <a:tailEnd/>
          </a:ln>
          <a:effectLst/>
        </p:spPr>
        <p:txBody>
          <a:bodyPr wrap="none">
            <a:spAutoFit/>
          </a:bodyPr>
          <a:lstStyle/>
          <a:p>
            <a:pPr algn="ctr" rtl="0" eaLnBrk="0" hangingPunct="0">
              <a:defRPr/>
            </a:pPr>
            <a:r>
              <a:rPr lang="en-US" altLang="ko-KR" sz="2400" b="1">
                <a:latin typeface="Verdana" pitchFamily="34" charset="0"/>
                <a:ea typeface="굴림" pitchFamily="34" charset="-127"/>
                <a:cs typeface="+mn-cs"/>
              </a:rPr>
              <a:t>LOGO</a:t>
            </a:r>
          </a:p>
        </p:txBody>
      </p:sp>
      <p:sp>
        <p:nvSpPr>
          <p:cNvPr id="13489" name="Rectangle 177"/>
          <p:cNvSpPr>
            <a:spLocks noGrp="1" noChangeArrowheads="1"/>
          </p:cNvSpPr>
          <p:nvPr>
            <p:ph type="ctrTitle" sz="quarter"/>
          </p:nvPr>
        </p:nvSpPr>
        <p:spPr bwMode="auto">
          <a:xfrm>
            <a:off x="1004888" y="1824038"/>
            <a:ext cx="6821487" cy="1470025"/>
          </a:xfrm>
        </p:spPr>
        <p:txBody>
          <a:bodyPr/>
          <a:lstStyle>
            <a:lvl1pPr algn="ctr">
              <a:defRPr sz="4000">
                <a:solidFill>
                  <a:srgbClr val="013B41"/>
                </a:solidFill>
              </a:defRPr>
            </a:lvl1pPr>
          </a:lstStyle>
          <a:p>
            <a:r>
              <a:rPr lang="fr-FR" altLang="zh-CN" smtClean="0"/>
              <a:t>Cliquez pour modifier le style du titre</a:t>
            </a:r>
            <a:endParaRPr lang="zh-CN" altLang="en-US"/>
          </a:p>
        </p:txBody>
      </p:sp>
      <p:sp>
        <p:nvSpPr>
          <p:cNvPr id="4" name="Rectangle 23"/>
          <p:cNvSpPr>
            <a:spLocks noGrp="1" noChangeArrowheads="1"/>
          </p:cNvSpPr>
          <p:nvPr>
            <p:ph type="dt" sz="quarter" idx="10"/>
          </p:nvPr>
        </p:nvSpPr>
        <p:spPr bwMode="auto">
          <a:xfrm>
            <a:off x="457200" y="6453188"/>
            <a:ext cx="2133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rtl="0">
              <a:defRPr>
                <a:solidFill>
                  <a:schemeClr val="tx1"/>
                </a:solidFill>
                <a:effectLst>
                  <a:outerShdw blurRad="38100" dist="38100" dir="2700000" algn="tl">
                    <a:srgbClr val="C0C0C0"/>
                  </a:outerShdw>
                </a:effectLst>
                <a:ea typeface="굴림" pitchFamily="34" charset="-127"/>
                <a:cs typeface="+mn-cs"/>
              </a:defRPr>
            </a:lvl1pPr>
          </a:lstStyle>
          <a:p>
            <a:pPr>
              <a:defRPr/>
            </a:pPr>
            <a:fld id="{1A7DFB89-7F19-4E54-A492-883E669C0248}" type="datetime1">
              <a:rPr lang="fr-FR" altLang="ko-KR" smtClean="0"/>
              <a:t>17/05/2017</a:t>
            </a:fld>
            <a:endParaRPr lang="en-US" altLang="ko-KR"/>
          </a:p>
        </p:txBody>
      </p:sp>
      <p:sp>
        <p:nvSpPr>
          <p:cNvPr id="5" name="Rectangle 24"/>
          <p:cNvSpPr>
            <a:spLocks noGrp="1" noChangeArrowheads="1"/>
          </p:cNvSpPr>
          <p:nvPr>
            <p:ph type="ftr" sz="quarter" idx="11"/>
          </p:nvPr>
        </p:nvSpPr>
        <p:spPr>
          <a:xfrm>
            <a:off x="6119813" y="64389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73863" y="465138"/>
            <a:ext cx="1989137" cy="52990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04863" y="465138"/>
            <a:ext cx="5816600" cy="52990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4"/>
          <p:cNvSpPr>
            <a:spLocks noGrp="1" noChangeArrowheads="1"/>
          </p:cNvSpPr>
          <p:nvPr>
            <p:ph type="ftr" sz="quarter" idx="10"/>
          </p:nvPr>
        </p:nvSpPr>
        <p:spPr>
          <a:ln/>
        </p:spPr>
        <p:txBody>
          <a:bodyPr/>
          <a:lstStyle>
            <a:lvl1pPr>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04863" y="1489075"/>
            <a:ext cx="3594100"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51363" y="1489075"/>
            <a:ext cx="3594100"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4"/>
          <p:cNvSpPr>
            <a:spLocks noGrp="1" noChangeArrowheads="1"/>
          </p:cNvSpPr>
          <p:nvPr>
            <p:ph type="ftr" sz="quarter" idx="10"/>
          </p:nvPr>
        </p:nvSpPr>
        <p:spPr>
          <a:ln/>
        </p:spPr>
        <p:txBody>
          <a:bodyPr/>
          <a:lstStyle>
            <a:lvl1pPr>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4"/>
          <p:cNvSpPr>
            <a:spLocks noGrp="1" noChangeArrowheads="1"/>
          </p:cNvSpPr>
          <p:nvPr>
            <p:ph type="ftr" sz="quarter" idx="10"/>
          </p:nvPr>
        </p:nvSpPr>
        <p:spPr>
          <a:ln/>
        </p:spPr>
        <p:txBody>
          <a:bodyPr/>
          <a:lstStyle>
            <a:lvl1pPr>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4"/>
          <p:cNvSpPr>
            <a:spLocks noGrp="1" noChangeArrowheads="1"/>
          </p:cNvSpPr>
          <p:nvPr>
            <p:ph type="ftr" sz="quarter" idx="10"/>
          </p:nvPr>
        </p:nvSpPr>
        <p:spPr>
          <a:ln/>
        </p:spPr>
        <p:txBody>
          <a:bodyPr/>
          <a:lstStyle>
            <a:lvl1pPr>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4"/>
          <p:cNvSpPr>
            <a:spLocks noGrp="1" noChangeArrowheads="1"/>
          </p:cNvSpPr>
          <p:nvPr>
            <p:ph type="ftr" sz="quarter" idx="10"/>
          </p:nvPr>
        </p:nvSpPr>
        <p:spPr>
          <a:ln/>
        </p:spPr>
        <p:txBody>
          <a:bodyPr/>
          <a:lstStyle>
            <a:lvl1pPr>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4"/>
          <p:cNvSpPr>
            <a:spLocks noGrp="1" noChangeArrowheads="1"/>
          </p:cNvSpPr>
          <p:nvPr>
            <p:ph type="ftr" sz="quarter" idx="10"/>
          </p:nvPr>
        </p:nvSpPr>
        <p:spPr>
          <a:ln/>
        </p:spPr>
        <p:txBody>
          <a:bodyPr/>
          <a:lstStyle>
            <a:lvl1pPr>
              <a:defRPr/>
            </a:lvl1pPr>
          </a:lstStyle>
          <a:p>
            <a:pPr>
              <a:defRPr/>
            </a:pPr>
            <a:r>
              <a:rPr lang="en-US" altLang="ko-KR" smtClean="0"/>
              <a:t>2</a:t>
            </a:r>
            <a:endParaRPr lang="en-US" altLang="ko-KR"/>
          </a:p>
        </p:txBody>
      </p:sp>
    </p:spTree>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1"/>
          <p:cNvSpPr>
            <a:spLocks noGrp="1" noChangeArrowheads="1"/>
          </p:cNvSpPr>
          <p:nvPr>
            <p:ph type="title"/>
          </p:nvPr>
        </p:nvSpPr>
        <p:spPr bwMode="black">
          <a:xfrm>
            <a:off x="914400" y="465138"/>
            <a:ext cx="7848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ko-KR" smtClean="0"/>
              <a:t>Cliquez pour modifier le style du titre</a:t>
            </a:r>
            <a:endParaRPr lang="en-US" altLang="ko-KR" smtClean="0"/>
          </a:p>
        </p:txBody>
      </p:sp>
      <p:sp>
        <p:nvSpPr>
          <p:cNvPr id="1027" name="Rectangle 22"/>
          <p:cNvSpPr>
            <a:spLocks noGrp="1" noChangeArrowheads="1"/>
          </p:cNvSpPr>
          <p:nvPr>
            <p:ph type="body" idx="1"/>
          </p:nvPr>
        </p:nvSpPr>
        <p:spPr bwMode="auto">
          <a:xfrm>
            <a:off x="804863" y="1489075"/>
            <a:ext cx="7340600" cy="427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p:txBody>
      </p:sp>
      <p:sp>
        <p:nvSpPr>
          <p:cNvPr id="12312" name="Rectangle 24"/>
          <p:cNvSpPr>
            <a:spLocks noGrp="1" noChangeArrowheads="1"/>
          </p:cNvSpPr>
          <p:nvPr>
            <p:ph type="ftr" sz="quarter" idx="3"/>
          </p:nvPr>
        </p:nvSpPr>
        <p:spPr bwMode="auto">
          <a:xfrm>
            <a:off x="177800" y="6365875"/>
            <a:ext cx="19462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600" b="1">
                <a:effectLst/>
                <a:latin typeface="+mn-lt"/>
                <a:ea typeface="굴림" pitchFamily="34" charset="-127"/>
                <a:cs typeface="+mn-cs"/>
              </a:defRPr>
            </a:lvl1pPr>
          </a:lstStyle>
          <a:p>
            <a:pPr>
              <a:defRPr/>
            </a:pPr>
            <a:r>
              <a:rPr lang="en-US" altLang="ko-KR" smtClean="0"/>
              <a:t>2</a:t>
            </a:r>
            <a:endParaRPr lang="en-US" altLang="ko-KR"/>
          </a:p>
        </p:txBody>
      </p:sp>
    </p:spTree>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6" r:id="rId4"/>
    <p:sldLayoutId id="2147483665" r:id="rId5"/>
    <p:sldLayoutId id="2147483664" r:id="rId6"/>
    <p:sldLayoutId id="2147483663" r:id="rId7"/>
    <p:sldLayoutId id="2147483662" r:id="rId8"/>
    <p:sldLayoutId id="2147483661" r:id="rId9"/>
    <p:sldLayoutId id="2147483660" r:id="rId10"/>
    <p:sldLayoutId id="2147483659" r:id="rId11"/>
  </p:sldLayoutIdLst>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timing>
    <p:tnLst>
      <p:par>
        <p:cTn id="1" dur="indefinite" restart="never" nodeType="tmRoot"/>
      </p:par>
    </p:tnLst>
  </p:timing>
  <p:hf hdr="0"/>
  <p:txStyles>
    <p:titleStyle>
      <a:lvl1pPr algn="l" rtl="0" fontAlgn="base">
        <a:spcBef>
          <a:spcPct val="0"/>
        </a:spcBef>
        <a:spcAft>
          <a:spcPct val="0"/>
        </a:spcAft>
        <a:defRPr sz="3200" b="1">
          <a:solidFill>
            <a:srgbClr val="111111"/>
          </a:solidFill>
          <a:latin typeface="+mj-lt"/>
          <a:ea typeface="+mj-ea"/>
          <a:cs typeface="+mj-cs"/>
        </a:defRPr>
      </a:lvl1pPr>
      <a:lvl2pPr algn="l" rtl="0" fontAlgn="base">
        <a:spcBef>
          <a:spcPct val="0"/>
        </a:spcBef>
        <a:spcAft>
          <a:spcPct val="0"/>
        </a:spcAft>
        <a:defRPr sz="3200" b="1">
          <a:solidFill>
            <a:srgbClr val="111111"/>
          </a:solidFill>
          <a:latin typeface="Verdana" pitchFamily="34" charset="0"/>
        </a:defRPr>
      </a:lvl2pPr>
      <a:lvl3pPr algn="l" rtl="0" fontAlgn="base">
        <a:spcBef>
          <a:spcPct val="0"/>
        </a:spcBef>
        <a:spcAft>
          <a:spcPct val="0"/>
        </a:spcAft>
        <a:defRPr sz="3200" b="1">
          <a:solidFill>
            <a:srgbClr val="111111"/>
          </a:solidFill>
          <a:latin typeface="Verdana" pitchFamily="34" charset="0"/>
        </a:defRPr>
      </a:lvl3pPr>
      <a:lvl4pPr algn="l" rtl="0" fontAlgn="base">
        <a:spcBef>
          <a:spcPct val="0"/>
        </a:spcBef>
        <a:spcAft>
          <a:spcPct val="0"/>
        </a:spcAft>
        <a:defRPr sz="3200" b="1">
          <a:solidFill>
            <a:srgbClr val="111111"/>
          </a:solidFill>
          <a:latin typeface="Verdana" pitchFamily="34" charset="0"/>
        </a:defRPr>
      </a:lvl4pPr>
      <a:lvl5pPr algn="l" rtl="0" fontAlgn="base">
        <a:spcBef>
          <a:spcPct val="0"/>
        </a:spcBef>
        <a:spcAft>
          <a:spcPct val="0"/>
        </a:spcAft>
        <a:defRPr sz="3200" b="1">
          <a:solidFill>
            <a:srgbClr val="111111"/>
          </a:solidFill>
          <a:latin typeface="Verdana" pitchFamily="34" charset="0"/>
        </a:defRPr>
      </a:lvl5pPr>
      <a:lvl6pPr marL="457200" algn="l" rtl="0" eaLnBrk="1" fontAlgn="base" hangingPunct="1">
        <a:spcBef>
          <a:spcPct val="0"/>
        </a:spcBef>
        <a:spcAft>
          <a:spcPct val="0"/>
        </a:spcAft>
        <a:defRPr sz="3200" b="1">
          <a:solidFill>
            <a:srgbClr val="111111"/>
          </a:solidFill>
          <a:latin typeface="Verdana" pitchFamily="34" charset="0"/>
        </a:defRPr>
      </a:lvl6pPr>
      <a:lvl7pPr marL="914400" algn="l" rtl="0" eaLnBrk="1" fontAlgn="base" hangingPunct="1">
        <a:spcBef>
          <a:spcPct val="0"/>
        </a:spcBef>
        <a:spcAft>
          <a:spcPct val="0"/>
        </a:spcAft>
        <a:defRPr sz="3200" b="1">
          <a:solidFill>
            <a:srgbClr val="111111"/>
          </a:solidFill>
          <a:latin typeface="Verdana" pitchFamily="34" charset="0"/>
        </a:defRPr>
      </a:lvl7pPr>
      <a:lvl8pPr marL="1371600" algn="l" rtl="0" eaLnBrk="1" fontAlgn="base" hangingPunct="1">
        <a:spcBef>
          <a:spcPct val="0"/>
        </a:spcBef>
        <a:spcAft>
          <a:spcPct val="0"/>
        </a:spcAft>
        <a:defRPr sz="3200" b="1">
          <a:solidFill>
            <a:srgbClr val="111111"/>
          </a:solidFill>
          <a:latin typeface="Verdana" pitchFamily="34" charset="0"/>
        </a:defRPr>
      </a:lvl8pPr>
      <a:lvl9pPr marL="1828800" algn="l" rtl="0" eaLnBrk="1" fontAlgn="base" hangingPunct="1">
        <a:spcBef>
          <a:spcPct val="0"/>
        </a:spcBef>
        <a:spcAft>
          <a:spcPct val="0"/>
        </a:spcAft>
        <a:defRPr sz="3200" b="1">
          <a:solidFill>
            <a:srgbClr val="111111"/>
          </a:solidFill>
          <a:latin typeface="Verdana" pitchFamily="34" charset="0"/>
        </a:defRPr>
      </a:lvl9pPr>
    </p:titleStyle>
    <p:bodyStyle>
      <a:lvl1pPr marL="342900" indent="-342900" algn="l" rtl="0" fontAlgn="base">
        <a:spcBef>
          <a:spcPct val="20000"/>
        </a:spcBef>
        <a:spcAft>
          <a:spcPct val="0"/>
        </a:spcAft>
        <a:buClr>
          <a:schemeClr val="folHlink"/>
        </a:buClr>
        <a:buFont typeface="Wingdings" pitchFamily="2" charset="2"/>
        <a:buChar char="u"/>
        <a:defRPr sz="2000" b="1">
          <a:solidFill>
            <a:srgbClr val="026974"/>
          </a:solidFill>
          <a:latin typeface="+mn-lt"/>
          <a:ea typeface="+mn-ea"/>
          <a:cs typeface="+mn-cs"/>
        </a:defRPr>
      </a:lvl1pPr>
      <a:lvl2pPr marL="742950" indent="-285750" algn="l" rtl="0" fontAlgn="base">
        <a:spcBef>
          <a:spcPct val="20000"/>
        </a:spcBef>
        <a:spcAft>
          <a:spcPct val="0"/>
        </a:spcAft>
        <a:buClr>
          <a:schemeClr val="accent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fontAlgn="base">
        <a:spcBef>
          <a:spcPct val="20000"/>
        </a:spcBef>
        <a:spcAft>
          <a:spcPct val="0"/>
        </a:spcAft>
        <a:buClr>
          <a:schemeClr val="bg1"/>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tags" Target="../tags/tag12.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4.m4a"/><Relationship Id="rId2" Type="http://schemas.microsoft.com/office/2007/relationships/media" Target="../media/media14.m4a"/><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15.m4a"/><Relationship Id="rId2" Type="http://schemas.microsoft.com/office/2007/relationships/media" Target="../media/media15.m4a"/><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6.m4a"/><Relationship Id="rId2" Type="http://schemas.microsoft.com/office/2007/relationships/media" Target="../media/media16.m4a"/><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media17.m4a"/><Relationship Id="rId2" Type="http://schemas.microsoft.com/office/2007/relationships/media" Target="../media/media17.m4a"/><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media18.m4a"/><Relationship Id="rId2" Type="http://schemas.microsoft.com/office/2007/relationships/media" Target="../media/media18.m4a"/><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media19.m4a"/><Relationship Id="rId2" Type="http://schemas.microsoft.com/office/2007/relationships/media" Target="../media/media19.m4a"/><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media20.m4a"/><Relationship Id="rId2" Type="http://schemas.microsoft.com/office/2007/relationships/media" Target="../media/media20.m4a"/><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media21.m4a"/><Relationship Id="rId2" Type="http://schemas.microsoft.com/office/2007/relationships/media" Target="../media/media21.m4a"/><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media22.m4a"/><Relationship Id="rId2" Type="http://schemas.microsoft.com/office/2007/relationships/media" Target="../media/media22.m4a"/><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media23.m4a"/><Relationship Id="rId2" Type="http://schemas.microsoft.com/office/2007/relationships/media" Target="../media/media23.m4a"/><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media24.m4a"/><Relationship Id="rId2" Type="http://schemas.microsoft.com/office/2007/relationships/media" Target="../media/media24.m4a"/><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media25.m4a"/><Relationship Id="rId2" Type="http://schemas.microsoft.com/office/2007/relationships/media" Target="../media/media25.m4a"/><Relationship Id="rId1" Type="http://schemas.openxmlformats.org/officeDocument/2006/relationships/tags" Target="../tags/tag24.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media26.m4a"/><Relationship Id="rId2" Type="http://schemas.microsoft.com/office/2007/relationships/media" Target="../media/media26.m4a"/><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media27.m4a"/><Relationship Id="rId2" Type="http://schemas.microsoft.com/office/2007/relationships/media" Target="../media/media27.m4a"/><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media28.m4a"/><Relationship Id="rId2" Type="http://schemas.microsoft.com/office/2007/relationships/media" Target="../media/media28.m4a"/><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media29.m4a"/><Relationship Id="rId2" Type="http://schemas.microsoft.com/office/2007/relationships/media" Target="../media/media29.m4a"/><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media30.m4a"/><Relationship Id="rId2" Type="http://schemas.microsoft.com/office/2007/relationships/media" Target="../media/media30.m4a"/><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media31.m4a"/><Relationship Id="rId2" Type="http://schemas.microsoft.com/office/2007/relationships/media" Target="../media/media31.m4a"/><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media32.m4a"/><Relationship Id="rId2" Type="http://schemas.microsoft.com/office/2007/relationships/media" Target="../media/media32.m4a"/><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media33.m4a"/><Relationship Id="rId2" Type="http://schemas.microsoft.com/office/2007/relationships/media" Target="../media/media33.m4a"/><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media34.m4a"/><Relationship Id="rId2" Type="http://schemas.microsoft.com/office/2007/relationships/media" Target="../media/media34.m4a"/><Relationship Id="rId1" Type="http://schemas.openxmlformats.org/officeDocument/2006/relationships/tags" Target="../tags/tag33.xml"/><Relationship Id="rId6" Type="http://schemas.openxmlformats.org/officeDocument/2006/relationships/image" Target="../media/image4.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media35.m4a"/><Relationship Id="rId2" Type="http://schemas.microsoft.com/office/2007/relationships/media" Target="../media/media35.m4a"/><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media36.m4a"/><Relationship Id="rId2" Type="http://schemas.microsoft.com/office/2007/relationships/media" Target="../media/media36.m4a"/><Relationship Id="rId1" Type="http://schemas.openxmlformats.org/officeDocument/2006/relationships/tags" Target="../tags/tag35.xml"/><Relationship Id="rId6" Type="http://schemas.openxmlformats.org/officeDocument/2006/relationships/image" Target="../media/image4.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media37.m4a"/><Relationship Id="rId2" Type="http://schemas.microsoft.com/office/2007/relationships/media" Target="../media/media37.m4a"/><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media38.m4a"/><Relationship Id="rId2" Type="http://schemas.microsoft.com/office/2007/relationships/media" Target="../media/media38.m4a"/><Relationship Id="rId1" Type="http://schemas.openxmlformats.org/officeDocument/2006/relationships/tags" Target="../tags/tag37.xml"/><Relationship Id="rId6" Type="http://schemas.openxmlformats.org/officeDocument/2006/relationships/image" Target="../media/image4.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media39.m4a"/><Relationship Id="rId2" Type="http://schemas.microsoft.com/office/2007/relationships/media" Target="../media/media39.m4a"/><Relationship Id="rId1" Type="http://schemas.openxmlformats.org/officeDocument/2006/relationships/tags" Target="../tags/tag38.xml"/><Relationship Id="rId6" Type="http://schemas.openxmlformats.org/officeDocument/2006/relationships/image" Target="../media/image4.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9"/>
          <p:cNvSpPr txBox="1">
            <a:spLocks noChangeArrowheads="1"/>
          </p:cNvSpPr>
          <p:nvPr/>
        </p:nvSpPr>
        <p:spPr bwMode="auto">
          <a:xfrm>
            <a:off x="203200" y="251035"/>
            <a:ext cx="8677275" cy="987066"/>
          </a:xfrm>
          <a:prstGeom prst="rect">
            <a:avLst/>
          </a:prstGeom>
          <a:solidFill>
            <a:schemeClr val="tx2">
              <a:lumMod val="60000"/>
              <a:lumOff val="40000"/>
            </a:schemeClr>
          </a:solidFill>
          <a:ln w="9525">
            <a:noFill/>
            <a:round/>
            <a:headEnd/>
            <a:tailEnd/>
          </a:ln>
          <a:effectLst>
            <a:outerShdw blurRad="38100" dist="25400" dir="18600000" sx="99000" sy="99000" algn="bl" rotWithShape="0">
              <a:srgbClr val="C8CB45">
                <a:alpha val="42000"/>
              </a:srgbClr>
            </a:outerShdw>
          </a:effectLst>
          <a:scene3d>
            <a:camera prst="orthographicFront"/>
            <a:lightRig rig="threePt" dir="t"/>
          </a:scene3d>
          <a:sp3d extrusionH="76200">
            <a:bevelB h="50800"/>
            <a:extrusionClr>
              <a:srgbClr val="C8CB45"/>
            </a:extrusionClr>
          </a:sp3d>
        </p:spPr>
        <p:txBody>
          <a:bodyPr wrap="square" lIns="90000" tIns="46800" rIns="90000" bIns="46800">
            <a:spAutoFit/>
          </a:bodyPr>
          <a:lstStyle/>
          <a:p>
            <a:pPr algn="ctr" eaLnBrk="0" hangingPunct="0">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b="1" dirty="0" smtClean="0">
                <a:solidFill>
                  <a:srgbClr val="660066"/>
                </a:solidFill>
                <a:latin typeface="Futura Bk BT" pitchFamily="34" charset="0"/>
                <a:cs typeface="Arial" pitchFamily="34" charset="0"/>
              </a:rPr>
              <a:t>DIRECTION DE COMMERCE WILAYA DE  CONSTANTINE</a:t>
            </a:r>
          </a:p>
          <a:p>
            <a:pPr algn="ctr" eaLnBrk="0" hangingPunct="0">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b="1" dirty="0" smtClean="0">
                <a:solidFill>
                  <a:srgbClr val="660066"/>
                </a:solidFill>
                <a:latin typeface="Futura Bk BT" pitchFamily="34" charset="0"/>
              </a:rPr>
              <a:t>Journée du Mercredi le 17/05/2017</a:t>
            </a:r>
            <a:r>
              <a:rPr lang="fr-FR" sz="1600" b="1" dirty="0" smtClean="0">
                <a:solidFill>
                  <a:srgbClr val="660066"/>
                </a:solidFill>
                <a:latin typeface="Futura Bk BT" pitchFamily="34" charset="0"/>
                <a:cs typeface="Arial" pitchFamily="34" charset="0"/>
              </a:rPr>
              <a:t> </a:t>
            </a:r>
            <a:endParaRPr lang="fr-FR" sz="1600" b="1" dirty="0">
              <a:solidFill>
                <a:srgbClr val="660066"/>
              </a:solidFill>
              <a:latin typeface="Futura Bk BT" pitchFamily="34" charset="0"/>
              <a:cs typeface="Arial" pitchFamily="34" charset="0"/>
            </a:endParaRPr>
          </a:p>
          <a:p>
            <a:pPr algn="ctr" eaLnBrk="0" hangingPunct="0">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1600" b="1" dirty="0" smtClean="0">
              <a:solidFill>
                <a:srgbClr val="660066"/>
              </a:solidFill>
              <a:latin typeface="Futura Bk BT" pitchFamily="34" charset="0"/>
              <a:cs typeface="Arial" pitchFamily="34" charset="0"/>
            </a:endParaRPr>
          </a:p>
        </p:txBody>
      </p:sp>
      <p:sp>
        <p:nvSpPr>
          <p:cNvPr id="16" name="ZoneTexte 12"/>
          <p:cNvSpPr txBox="1">
            <a:spLocks noChangeArrowheads="1"/>
          </p:cNvSpPr>
          <p:nvPr/>
        </p:nvSpPr>
        <p:spPr bwMode="auto">
          <a:xfrm>
            <a:off x="374543" y="3111207"/>
            <a:ext cx="8352429" cy="2139047"/>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fr-FR" sz="3600" b="1" dirty="0" smtClean="0">
                <a:solidFill>
                  <a:srgbClr val="C00000"/>
                </a:solidFill>
                <a:latin typeface="Arial" pitchFamily="34" charset="0"/>
              </a:rPr>
              <a:t>L’impact </a:t>
            </a:r>
            <a:r>
              <a:rPr lang="fr-FR" sz="3600" b="1" dirty="0" smtClean="0">
                <a:solidFill>
                  <a:srgbClr val="C00000"/>
                </a:solidFill>
                <a:latin typeface="Arial" pitchFamily="34" charset="0"/>
              </a:rPr>
              <a:t>de la non </a:t>
            </a:r>
            <a:r>
              <a:rPr lang="fr-FR" sz="3600" b="1" smtClean="0">
                <a:solidFill>
                  <a:srgbClr val="C00000"/>
                </a:solidFill>
                <a:latin typeface="Arial" pitchFamily="34" charset="0"/>
              </a:rPr>
              <a:t>facturation ou/et des </a:t>
            </a:r>
            <a:r>
              <a:rPr lang="fr-FR" sz="3600" b="1" dirty="0" smtClean="0">
                <a:solidFill>
                  <a:srgbClr val="C00000"/>
                </a:solidFill>
                <a:latin typeface="Arial" pitchFamily="34" charset="0"/>
              </a:rPr>
              <a:t>factures de complaisance sur l’économie  </a:t>
            </a:r>
          </a:p>
          <a:p>
            <a:pPr algn="ctr" rtl="0"/>
            <a:endParaRPr lang="fr-FR" sz="2500" b="1" spc="50" dirty="0">
              <a:ln w="11430"/>
              <a:solidFill>
                <a:srgbClr val="C00000"/>
              </a:solidFill>
              <a:effectLst>
                <a:outerShdw blurRad="76200" dist="50800" dir="5400000" algn="tl" rotWithShape="0">
                  <a:srgbClr val="000000">
                    <a:alpha val="65000"/>
                  </a:srgbClr>
                </a:outerShdw>
              </a:effectLst>
              <a:latin typeface="Adderley" pitchFamily="2" charset="0"/>
            </a:endParaRPr>
          </a:p>
        </p:txBody>
      </p:sp>
      <p:sp>
        <p:nvSpPr>
          <p:cNvPr id="4" name="Rectangle 1"/>
          <p:cNvSpPr>
            <a:spLocks noChangeArrowheads="1"/>
          </p:cNvSpPr>
          <p:nvPr/>
        </p:nvSpPr>
        <p:spPr bwMode="auto">
          <a:xfrm>
            <a:off x="203200" y="4857497"/>
            <a:ext cx="8813799" cy="1815882"/>
          </a:xfrm>
          <a:prstGeom prst="rect">
            <a:avLst/>
          </a:prstGeom>
          <a:solidFill>
            <a:schemeClr val="accent5">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2060"/>
                </a:solidFill>
                <a:effectLst/>
                <a:latin typeface="Arial" pitchFamily="34" charset="0"/>
              </a:rPr>
              <a:t>Présentée par Monsieur:</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600" b="1" dirty="0" smtClean="0">
              <a:solidFill>
                <a:srgbClr val="00206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2060"/>
                </a:solidFill>
                <a:effectLst/>
                <a:latin typeface="Arial" pitchFamily="34" charset="0"/>
              </a:rPr>
              <a:t>CABINET</a:t>
            </a:r>
            <a:r>
              <a:rPr kumimoji="0" lang="fr-FR" sz="1600" b="1" i="0" u="none" strike="noStrike" cap="none" normalizeH="0" dirty="0" smtClean="0">
                <a:ln>
                  <a:noFill/>
                </a:ln>
                <a:solidFill>
                  <a:srgbClr val="002060"/>
                </a:solidFill>
                <a:effectLst/>
                <a:latin typeface="Arial" pitchFamily="34" charset="0"/>
              </a:rPr>
              <a:t> D’ETUDES – COMPTABLES – FISCALES  – d’Audit &amp; de Consulting</a:t>
            </a:r>
            <a:r>
              <a:rPr lang="fr-FR" sz="1600" b="1" dirty="0" smtClean="0">
                <a:solidFill>
                  <a:srgbClr val="002060"/>
                </a:solidFill>
                <a:latin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2060"/>
                </a:solidFill>
                <a:effectLst/>
                <a:latin typeface="Arial" pitchFamily="34" charset="0"/>
              </a:rPr>
              <a:t>DJERIDI HACENE – Expert-Comptable Finaliste – Consultant – Formateur </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600" b="1" dirty="0" smtClean="0">
              <a:solidFill>
                <a:srgbClr val="00206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rgbClr val="002060"/>
              </a:solidFill>
              <a:effectLst/>
              <a:latin typeface="Arial" pitchFamily="34" charset="0"/>
            </a:endParaRPr>
          </a:p>
        </p:txBody>
      </p:sp>
      <p:pic>
        <p:nvPicPr>
          <p:cNvPr id="1026" name="Picture 2" descr="20150305_2059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061" y="1076518"/>
            <a:ext cx="3258035" cy="187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5EB1CC92-C590-4A17-B274-04AEAEF444C2}" type="datetime1">
              <a:rPr lang="fr-FR" altLang="ko-KR" smtClean="0"/>
              <a:t>17/05/2017</a:t>
            </a:fld>
            <a:endParaRPr lang="en-US" altLang="ko-KR"/>
          </a:p>
        </p:txBody>
      </p:sp>
      <p:sp>
        <p:nvSpPr>
          <p:cNvPr id="3" name="Espace réservé du pied de page 2"/>
          <p:cNvSpPr>
            <a:spLocks noGrp="1"/>
          </p:cNvSpPr>
          <p:nvPr>
            <p:ph type="ftr" sz="quarter" idx="11"/>
          </p:nvPr>
        </p:nvSpPr>
        <p:spPr/>
        <p:txBody>
          <a:bodyPr/>
          <a:lstStyle/>
          <a:p>
            <a:pPr>
              <a:defRPr/>
            </a:pPr>
            <a:r>
              <a:rPr lang="en-US" altLang="ko-KR" smtClean="0"/>
              <a:t>2</a:t>
            </a:r>
            <a:endParaRPr lang="en-US" altLang="ko-K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15">
        <p14:prism isContent="1"/>
      </p:transition>
    </mc:Choice>
    <mc:Fallback xmlns="">
      <p:transition spd="slow" advTm="39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50915" y="373970"/>
            <a:ext cx="8188655" cy="818335"/>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fr-FR" sz="2400" dirty="0">
              <a:latin typeface="Arial" pitchFamily="34" charset="0"/>
            </a:endParaRPr>
          </a:p>
        </p:txBody>
      </p:sp>
      <p:sp>
        <p:nvSpPr>
          <p:cNvPr id="2" name="Rectangle 1"/>
          <p:cNvSpPr/>
          <p:nvPr/>
        </p:nvSpPr>
        <p:spPr>
          <a:xfrm>
            <a:off x="115043" y="1230485"/>
            <a:ext cx="8852452" cy="5262979"/>
          </a:xfrm>
          <a:prstGeom prst="rect">
            <a:avLst/>
          </a:prstGeom>
        </p:spPr>
        <p:txBody>
          <a:bodyPr wrap="square">
            <a:spAutoFit/>
          </a:bodyPr>
          <a:lstStyle/>
          <a:p>
            <a:pPr algn="l"/>
            <a:endParaRPr lang="fr-FR" sz="2800" dirty="0" smtClean="0">
              <a:solidFill>
                <a:schemeClr val="tx1"/>
              </a:solidFill>
              <a:cs typeface="Times New Roman" panose="02020603050405020304" pitchFamily="18" charset="0"/>
            </a:endParaRPr>
          </a:p>
          <a:p>
            <a:pPr algn="l"/>
            <a:r>
              <a:rPr lang="fr-FR" sz="2800" dirty="0" smtClean="0">
                <a:solidFill>
                  <a:schemeClr val="tx1"/>
                </a:solidFill>
                <a:cs typeface="Times New Roman" panose="02020603050405020304" pitchFamily="18" charset="0"/>
              </a:rPr>
              <a:t>Pour </a:t>
            </a:r>
            <a:r>
              <a:rPr lang="fr-FR" sz="2800" dirty="0">
                <a:solidFill>
                  <a:schemeClr val="tx1"/>
                </a:solidFill>
                <a:cs typeface="Times New Roman" panose="02020603050405020304" pitchFamily="18" charset="0"/>
              </a:rPr>
              <a:t>plusieurs raisons, </a:t>
            </a:r>
            <a:r>
              <a:rPr lang="fr-FR" sz="2800" dirty="0" smtClean="0">
                <a:solidFill>
                  <a:schemeClr val="tx1"/>
                </a:solidFill>
                <a:cs typeface="Times New Roman" panose="02020603050405020304" pitchFamily="18" charset="0"/>
              </a:rPr>
              <a:t>notre pays rencontre </a:t>
            </a:r>
            <a:r>
              <a:rPr lang="fr-FR" sz="2800" dirty="0">
                <a:solidFill>
                  <a:schemeClr val="tx1"/>
                </a:solidFill>
                <a:cs typeface="Times New Roman" panose="02020603050405020304" pitchFamily="18" charset="0"/>
              </a:rPr>
              <a:t>des difficultés lorsqu’il s’agit de recueillir </a:t>
            </a:r>
            <a:r>
              <a:rPr lang="fr-FR" sz="2800" dirty="0" smtClean="0">
                <a:solidFill>
                  <a:schemeClr val="tx1"/>
                </a:solidFill>
                <a:cs typeface="Times New Roman" panose="02020603050405020304" pitchFamily="18" charset="0"/>
              </a:rPr>
              <a:t>leurs recettes </a:t>
            </a:r>
            <a:r>
              <a:rPr lang="fr-FR" sz="2800" dirty="0">
                <a:solidFill>
                  <a:schemeClr val="tx1"/>
                </a:solidFill>
                <a:cs typeface="Times New Roman" panose="02020603050405020304" pitchFamily="18" charset="0"/>
              </a:rPr>
              <a:t>fiscales nationales efficacement</a:t>
            </a:r>
            <a:r>
              <a:rPr lang="fr-FR" sz="2800" dirty="0" smtClean="0">
                <a:solidFill>
                  <a:schemeClr val="tx1"/>
                </a:solidFill>
                <a:cs typeface="Times New Roman" panose="02020603050405020304" pitchFamily="18" charset="0"/>
              </a:rPr>
              <a:t>.</a:t>
            </a:r>
          </a:p>
          <a:p>
            <a:pPr algn="l"/>
            <a:r>
              <a:rPr lang="fr-FR" sz="2800" dirty="0" smtClean="0">
                <a:solidFill>
                  <a:schemeClr val="tx1"/>
                </a:solidFill>
                <a:cs typeface="Times New Roman" panose="02020603050405020304" pitchFamily="18" charset="0"/>
              </a:rPr>
              <a:t> </a:t>
            </a:r>
          </a:p>
          <a:p>
            <a:pPr algn="l"/>
            <a:r>
              <a:rPr lang="fr-FR" sz="2800" dirty="0" smtClean="0">
                <a:solidFill>
                  <a:schemeClr val="tx1"/>
                </a:solidFill>
                <a:cs typeface="Times New Roman" panose="02020603050405020304" pitchFamily="18" charset="0"/>
              </a:rPr>
              <a:t>Si notre </a:t>
            </a:r>
            <a:r>
              <a:rPr lang="fr-FR" sz="2800" dirty="0">
                <a:solidFill>
                  <a:schemeClr val="tx1"/>
                </a:solidFill>
                <a:cs typeface="Times New Roman" panose="02020603050405020304" pitchFamily="18" charset="0"/>
              </a:rPr>
              <a:t>pays </a:t>
            </a:r>
            <a:r>
              <a:rPr lang="fr-FR" sz="2800" dirty="0" smtClean="0">
                <a:solidFill>
                  <a:schemeClr val="tx1"/>
                </a:solidFill>
                <a:cs typeface="Times New Roman" panose="02020603050405020304" pitchFamily="18" charset="0"/>
              </a:rPr>
              <a:t>était capable de percevoir </a:t>
            </a:r>
            <a:r>
              <a:rPr lang="fr-FR" sz="2800" dirty="0">
                <a:solidFill>
                  <a:schemeClr val="tx1"/>
                </a:solidFill>
                <a:cs typeface="Times New Roman" panose="02020603050405020304" pitchFamily="18" charset="0"/>
              </a:rPr>
              <a:t>des recettes fiscales suffisantes, </a:t>
            </a:r>
            <a:r>
              <a:rPr lang="fr-FR" sz="2800" dirty="0" smtClean="0">
                <a:solidFill>
                  <a:schemeClr val="tx1"/>
                </a:solidFill>
                <a:cs typeface="Times New Roman" panose="02020603050405020304" pitchFamily="18" charset="0"/>
              </a:rPr>
              <a:t>il pourrait </a:t>
            </a:r>
            <a:r>
              <a:rPr lang="fr-FR" sz="2800" dirty="0">
                <a:solidFill>
                  <a:schemeClr val="tx1"/>
                </a:solidFill>
                <a:cs typeface="Times New Roman" panose="02020603050405020304" pitchFamily="18" charset="0"/>
              </a:rPr>
              <a:t>devenir </a:t>
            </a:r>
            <a:r>
              <a:rPr lang="fr-FR" sz="2800" dirty="0" smtClean="0">
                <a:solidFill>
                  <a:schemeClr val="tx1"/>
                </a:solidFill>
                <a:cs typeface="Times New Roman" panose="02020603050405020304" pitchFamily="18" charset="0"/>
              </a:rPr>
              <a:t>financièrement plus autonome.</a:t>
            </a:r>
          </a:p>
          <a:p>
            <a:pPr algn="l"/>
            <a:endParaRPr lang="fr-FR" sz="2800" dirty="0" smtClean="0">
              <a:solidFill>
                <a:schemeClr val="tx1"/>
              </a:solidFill>
              <a:cs typeface="Times New Roman" panose="02020603050405020304" pitchFamily="18" charset="0"/>
            </a:endParaRPr>
          </a:p>
          <a:p>
            <a:pPr algn="l"/>
            <a:r>
              <a:rPr lang="fr-FR" sz="2800" dirty="0" smtClean="0">
                <a:solidFill>
                  <a:schemeClr val="tx1"/>
                </a:solidFill>
                <a:cs typeface="Times New Roman" panose="02020603050405020304" pitchFamily="18" charset="0"/>
              </a:rPr>
              <a:t>Le </a:t>
            </a:r>
            <a:r>
              <a:rPr lang="fr-FR" sz="2800" dirty="0">
                <a:solidFill>
                  <a:schemeClr val="tx1"/>
                </a:solidFill>
                <a:cs typeface="Times New Roman" panose="02020603050405020304" pitchFamily="18" charset="0"/>
              </a:rPr>
              <a:t>financement dépendrait alors moins du </a:t>
            </a:r>
            <a:r>
              <a:rPr lang="fr-FR" sz="2800" dirty="0" smtClean="0">
                <a:solidFill>
                  <a:schemeClr val="tx1"/>
                </a:solidFill>
                <a:cs typeface="Times New Roman" panose="02020603050405020304" pitchFamily="18" charset="0"/>
              </a:rPr>
              <a:t>financement extérieur</a:t>
            </a:r>
            <a:r>
              <a:rPr lang="fr-FR" sz="2800" dirty="0">
                <a:solidFill>
                  <a:schemeClr val="tx1"/>
                </a:solidFill>
                <a:cs typeface="Times New Roman" panose="02020603050405020304" pitchFamily="18" charset="0"/>
              </a:rPr>
              <a:t>, ce qui réduirait </a:t>
            </a:r>
            <a:r>
              <a:rPr lang="fr-FR" sz="2800" dirty="0" smtClean="0">
                <a:solidFill>
                  <a:schemeClr val="tx1"/>
                </a:solidFill>
                <a:cs typeface="Times New Roman" panose="02020603050405020304" pitchFamily="18" charset="0"/>
              </a:rPr>
              <a:t>notre </a:t>
            </a:r>
            <a:r>
              <a:rPr lang="fr-FR" sz="2800" dirty="0">
                <a:solidFill>
                  <a:schemeClr val="tx1"/>
                </a:solidFill>
                <a:cs typeface="Times New Roman" panose="02020603050405020304" pitchFamily="18" charset="0"/>
              </a:rPr>
              <a:t>dépendance vis-à-vis de </a:t>
            </a:r>
            <a:r>
              <a:rPr lang="fr-FR" sz="2800" dirty="0" smtClean="0">
                <a:solidFill>
                  <a:schemeClr val="tx1"/>
                </a:solidFill>
                <a:cs typeface="Times New Roman" panose="02020603050405020304" pitchFamily="18" charset="0"/>
              </a:rPr>
              <a:t>l’étranger.</a:t>
            </a:r>
            <a:endParaRPr lang="fr-FR" sz="2800" dirty="0">
              <a:solidFill>
                <a:schemeClr val="tx1"/>
              </a:solidFill>
              <a:cs typeface="Times New Roman" panose="02020603050405020304" pitchFamily="18" charset="0"/>
            </a:endParaRPr>
          </a:p>
        </p:txBody>
      </p:sp>
      <p:sp>
        <p:nvSpPr>
          <p:cNvPr id="5" name="Text Box 2"/>
          <p:cNvSpPr txBox="1">
            <a:spLocks noChangeArrowheads="1"/>
          </p:cNvSpPr>
          <p:nvPr/>
        </p:nvSpPr>
        <p:spPr bwMode="auto">
          <a:xfrm>
            <a:off x="350915" y="393060"/>
            <a:ext cx="8188655" cy="818335"/>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 importante de la fiscalité pour le </a:t>
            </a:r>
            <a:r>
              <a:rPr lang="fr-FR" sz="2400" b="1" dirty="0" smtClean="0"/>
              <a:t>développement</a:t>
            </a:r>
          </a:p>
          <a:p>
            <a:pPr algn="ctr"/>
            <a:endParaRPr lang="fr-FR" sz="2400" dirty="0">
              <a:latin typeface="Arial" pitchFamily="34" charset="0"/>
            </a:endParaRPr>
          </a:p>
        </p:txBody>
      </p:sp>
      <p:sp>
        <p:nvSpPr>
          <p:cNvPr id="3" name="Espace réservé du pied de page 2"/>
          <p:cNvSpPr>
            <a:spLocks noGrp="1"/>
          </p:cNvSpPr>
          <p:nvPr>
            <p:ph type="ftr" sz="quarter" idx="10"/>
          </p:nvPr>
        </p:nvSpPr>
        <p:spPr/>
        <p:txBody>
          <a:bodyPr/>
          <a:lstStyle/>
          <a:p>
            <a:pPr>
              <a:defRPr/>
            </a:pPr>
            <a:r>
              <a:rPr lang="en-US" altLang="ko-KR" smtClean="0"/>
              <a:t>2</a:t>
            </a:r>
            <a:endParaRPr lang="en-US" altLang="ko-K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13">
        <p14:prism isContent="1"/>
      </p:transition>
    </mc:Choice>
    <mc:Fallback xmlns="">
      <p:transition spd="slow" advTm="30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6699"/>
          </a:solidFill>
        </p:spPr>
        <p:txBody>
          <a:bodyPr/>
          <a:lstStyle/>
          <a:p>
            <a:r>
              <a:rPr lang="fr-FR" dirty="0" smtClean="0">
                <a:solidFill>
                  <a:schemeClr val="bg1"/>
                </a:solidFill>
              </a:rPr>
              <a:t>Ressources du budget de l’Etat</a:t>
            </a:r>
            <a:endParaRPr lang="fr-FR" dirty="0">
              <a:solidFill>
                <a:schemeClr val="bg1"/>
              </a:solidFill>
            </a:endParaRPr>
          </a:p>
        </p:txBody>
      </p:sp>
      <p:sp>
        <p:nvSpPr>
          <p:cNvPr id="3" name="Espace réservé du contenu 2"/>
          <p:cNvSpPr>
            <a:spLocks noGrp="1"/>
          </p:cNvSpPr>
          <p:nvPr>
            <p:ph idx="1"/>
          </p:nvPr>
        </p:nvSpPr>
        <p:spPr>
          <a:xfrm>
            <a:off x="5522" y="1462569"/>
            <a:ext cx="9138478" cy="5208105"/>
          </a:xfrm>
        </p:spPr>
        <p:txBody>
          <a:bodyPr/>
          <a:lstStyle/>
          <a:p>
            <a:r>
              <a:rPr lang="fr-FR" sz="2400" u="sng" dirty="0">
                <a:solidFill>
                  <a:srgbClr val="002060"/>
                </a:solidFill>
                <a:latin typeface="Times New Roman" panose="02020603050405020304" pitchFamily="18" charset="0"/>
                <a:cs typeface="Times New Roman" panose="02020603050405020304" pitchFamily="18" charset="0"/>
              </a:rPr>
              <a:t>RESSOURCES ORDINAIRES </a:t>
            </a:r>
            <a:r>
              <a:rPr lang="fr-FR" sz="2400" u="sng" dirty="0" smtClean="0">
                <a:solidFill>
                  <a:srgbClr val="002060"/>
                </a:solidFill>
                <a:latin typeface="Times New Roman" panose="02020603050405020304" pitchFamily="18" charset="0"/>
                <a:cs typeface="Times New Roman" panose="02020603050405020304" pitchFamily="18" charset="0"/>
              </a:rPr>
              <a:t>:</a:t>
            </a:r>
          </a:p>
          <a:p>
            <a:pPr marL="0" indent="0">
              <a:buNone/>
            </a:pPr>
            <a:endParaRPr lang="fr-FR" dirty="0"/>
          </a:p>
          <a:p>
            <a:r>
              <a:rPr lang="fr-FR" sz="2800" dirty="0" smtClean="0">
                <a:solidFill>
                  <a:srgbClr val="2B7C02"/>
                </a:solidFill>
                <a:latin typeface="Times New Roman" panose="02020603050405020304" pitchFamily="18" charset="0"/>
                <a:cs typeface="Times New Roman" panose="02020603050405020304" pitchFamily="18" charset="0"/>
              </a:rPr>
              <a:t>Recettes </a:t>
            </a:r>
            <a:r>
              <a:rPr lang="fr-FR" sz="2800" dirty="0">
                <a:solidFill>
                  <a:srgbClr val="2B7C02"/>
                </a:solidFill>
                <a:latin typeface="Times New Roman" panose="02020603050405020304" pitchFamily="18" charset="0"/>
                <a:cs typeface="Times New Roman" panose="02020603050405020304" pitchFamily="18" charset="0"/>
              </a:rPr>
              <a:t>fiscales </a:t>
            </a:r>
            <a:r>
              <a:rPr lang="fr-FR" sz="2800" dirty="0" smtClean="0">
                <a:solidFill>
                  <a:srgbClr val="2B7C02"/>
                </a:solidFill>
                <a:latin typeface="Times New Roman" panose="02020603050405020304" pitchFamily="18" charset="0"/>
                <a:cs typeface="Times New Roman" panose="02020603050405020304" pitchFamily="18" charset="0"/>
              </a:rPr>
              <a:t>:</a:t>
            </a:r>
          </a:p>
          <a:p>
            <a:r>
              <a:rPr lang="fr-FR" b="0" dirty="0" smtClean="0">
                <a:latin typeface="Times New Roman" panose="02020603050405020304" pitchFamily="18" charset="0"/>
                <a:cs typeface="Times New Roman" panose="02020603050405020304" pitchFamily="18" charset="0"/>
              </a:rPr>
              <a:t>Produit </a:t>
            </a:r>
            <a:r>
              <a:rPr lang="fr-FR" b="0" dirty="0">
                <a:latin typeface="Times New Roman" panose="02020603050405020304" pitchFamily="18" charset="0"/>
                <a:cs typeface="Times New Roman" panose="02020603050405020304" pitchFamily="18" charset="0"/>
              </a:rPr>
              <a:t>des contributions directes </a:t>
            </a:r>
          </a:p>
          <a:p>
            <a:endParaRPr lang="fr-FR" b="0" dirty="0" smtClean="0">
              <a:latin typeface="Times New Roman" panose="02020603050405020304" pitchFamily="18" charset="0"/>
              <a:cs typeface="Times New Roman" panose="02020603050405020304" pitchFamily="18" charset="0"/>
            </a:endParaRPr>
          </a:p>
          <a:p>
            <a:r>
              <a:rPr lang="fr-FR" b="0" dirty="0" smtClean="0">
                <a:latin typeface="Times New Roman" panose="02020603050405020304" pitchFamily="18" charset="0"/>
                <a:cs typeface="Times New Roman" panose="02020603050405020304" pitchFamily="18" charset="0"/>
              </a:rPr>
              <a:t>Produit </a:t>
            </a:r>
            <a:r>
              <a:rPr lang="fr-FR" b="0" dirty="0">
                <a:latin typeface="Times New Roman" panose="02020603050405020304" pitchFamily="18" charset="0"/>
                <a:cs typeface="Times New Roman" panose="02020603050405020304" pitchFamily="18" charset="0"/>
              </a:rPr>
              <a:t>de l’enregistrement et du </a:t>
            </a:r>
            <a:r>
              <a:rPr lang="fr-FR" b="0" dirty="0" smtClean="0">
                <a:latin typeface="Times New Roman" panose="02020603050405020304" pitchFamily="18" charset="0"/>
                <a:cs typeface="Times New Roman" panose="02020603050405020304" pitchFamily="18" charset="0"/>
              </a:rPr>
              <a:t>timbre</a:t>
            </a:r>
            <a:endParaRPr lang="fr-FR" b="0" dirty="0">
              <a:latin typeface="Times New Roman" panose="02020603050405020304" pitchFamily="18" charset="0"/>
              <a:cs typeface="Times New Roman" panose="02020603050405020304" pitchFamily="18" charset="0"/>
            </a:endParaRPr>
          </a:p>
          <a:p>
            <a:endParaRPr lang="fr-FR" b="0" dirty="0" smtClean="0">
              <a:latin typeface="Times New Roman" panose="02020603050405020304" pitchFamily="18" charset="0"/>
              <a:cs typeface="Times New Roman" panose="02020603050405020304" pitchFamily="18" charset="0"/>
            </a:endParaRPr>
          </a:p>
          <a:p>
            <a:r>
              <a:rPr lang="fr-FR" b="0" dirty="0" smtClean="0">
                <a:latin typeface="Times New Roman" panose="02020603050405020304" pitchFamily="18" charset="0"/>
                <a:cs typeface="Times New Roman" panose="02020603050405020304" pitchFamily="18" charset="0"/>
              </a:rPr>
              <a:t>Produit </a:t>
            </a:r>
            <a:r>
              <a:rPr lang="fr-FR" b="0" dirty="0">
                <a:latin typeface="Times New Roman" panose="02020603050405020304" pitchFamily="18" charset="0"/>
                <a:cs typeface="Times New Roman" panose="02020603050405020304" pitchFamily="18" charset="0"/>
              </a:rPr>
              <a:t>des impôts divers sur les </a:t>
            </a:r>
            <a:r>
              <a:rPr lang="fr-FR" b="0" dirty="0" smtClean="0">
                <a:latin typeface="Times New Roman" panose="02020603050405020304" pitchFamily="18" charset="0"/>
                <a:cs typeface="Times New Roman" panose="02020603050405020304" pitchFamily="18" charset="0"/>
              </a:rPr>
              <a:t>affaires (dont </a:t>
            </a:r>
            <a:r>
              <a:rPr lang="fr-FR" b="0" dirty="0">
                <a:latin typeface="Times New Roman" panose="02020603050405020304" pitchFamily="18" charset="0"/>
                <a:cs typeface="Times New Roman" panose="02020603050405020304" pitchFamily="18" charset="0"/>
              </a:rPr>
              <a:t>TVA sur les produits importés</a:t>
            </a:r>
            <a:r>
              <a:rPr lang="fr-FR" b="0" dirty="0" smtClean="0">
                <a:latin typeface="Times New Roman" panose="02020603050405020304" pitchFamily="18" charset="0"/>
                <a:cs typeface="Times New Roman" panose="02020603050405020304" pitchFamily="18" charset="0"/>
              </a:rPr>
              <a:t>)</a:t>
            </a:r>
            <a:endParaRPr lang="fr-FR" b="0" dirty="0">
              <a:latin typeface="Times New Roman" panose="02020603050405020304" pitchFamily="18" charset="0"/>
              <a:cs typeface="Times New Roman" panose="02020603050405020304" pitchFamily="18" charset="0"/>
            </a:endParaRPr>
          </a:p>
          <a:p>
            <a:endParaRPr lang="fr-FR" b="0" dirty="0" smtClean="0">
              <a:latin typeface="Times New Roman" panose="02020603050405020304" pitchFamily="18" charset="0"/>
              <a:cs typeface="Times New Roman" panose="02020603050405020304" pitchFamily="18" charset="0"/>
            </a:endParaRPr>
          </a:p>
          <a:p>
            <a:r>
              <a:rPr lang="fr-FR" b="0" dirty="0" smtClean="0">
                <a:latin typeface="Times New Roman" panose="02020603050405020304" pitchFamily="18" charset="0"/>
                <a:cs typeface="Times New Roman" panose="02020603050405020304" pitchFamily="18" charset="0"/>
              </a:rPr>
              <a:t>Produit </a:t>
            </a:r>
            <a:r>
              <a:rPr lang="fr-FR" b="0" dirty="0">
                <a:latin typeface="Times New Roman" panose="02020603050405020304" pitchFamily="18" charset="0"/>
                <a:cs typeface="Times New Roman" panose="02020603050405020304" pitchFamily="18" charset="0"/>
              </a:rPr>
              <a:t>des contributions </a:t>
            </a:r>
            <a:r>
              <a:rPr lang="fr-FR" b="0" dirty="0" smtClean="0">
                <a:latin typeface="Times New Roman" panose="02020603050405020304" pitchFamily="18" charset="0"/>
                <a:cs typeface="Times New Roman" panose="02020603050405020304" pitchFamily="18" charset="0"/>
              </a:rPr>
              <a:t>indirectes</a:t>
            </a:r>
            <a:endParaRPr lang="fr-FR" b="0" dirty="0">
              <a:latin typeface="Times New Roman" panose="02020603050405020304" pitchFamily="18" charset="0"/>
              <a:cs typeface="Times New Roman" panose="02020603050405020304" pitchFamily="18" charset="0"/>
            </a:endParaRPr>
          </a:p>
          <a:p>
            <a:endParaRPr lang="fr-FR" b="0" dirty="0" smtClean="0">
              <a:latin typeface="Times New Roman" panose="02020603050405020304" pitchFamily="18" charset="0"/>
              <a:cs typeface="Times New Roman" panose="02020603050405020304" pitchFamily="18" charset="0"/>
            </a:endParaRPr>
          </a:p>
          <a:p>
            <a:r>
              <a:rPr lang="fr-FR" b="0" dirty="0" smtClean="0">
                <a:latin typeface="Times New Roman" panose="02020603050405020304" pitchFamily="18" charset="0"/>
                <a:cs typeface="Times New Roman" panose="02020603050405020304" pitchFamily="18" charset="0"/>
              </a:rPr>
              <a:t>Produit </a:t>
            </a:r>
            <a:r>
              <a:rPr lang="fr-FR" b="0" dirty="0">
                <a:latin typeface="Times New Roman" panose="02020603050405020304" pitchFamily="18" charset="0"/>
                <a:cs typeface="Times New Roman" panose="02020603050405020304" pitchFamily="18" charset="0"/>
              </a:rPr>
              <a:t>des </a:t>
            </a:r>
            <a:r>
              <a:rPr lang="fr-FR" b="0" dirty="0" smtClean="0">
                <a:latin typeface="Times New Roman" panose="02020603050405020304" pitchFamily="18" charset="0"/>
                <a:cs typeface="Times New Roman" panose="02020603050405020304" pitchFamily="18" charset="0"/>
              </a:rPr>
              <a:t>douanes</a:t>
            </a:r>
            <a:endParaRPr lang="fr-FR" dirty="0">
              <a:latin typeface="Times New Roman" panose="02020603050405020304" pitchFamily="18" charset="0"/>
              <a:cs typeface="Times New Roman" panose="02020603050405020304" pitchFamily="18" charset="0"/>
            </a:endParaRPr>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04656092"/>
      </p:ext>
    </p:extLst>
  </p:cSld>
  <p:clrMapOvr>
    <a:masterClrMapping/>
  </p:clrMapOvr>
  <mc:AlternateContent xmlns:mc="http://schemas.openxmlformats.org/markup-compatibility/2006" xmlns:p14="http://schemas.microsoft.com/office/powerpoint/2010/main">
    <mc:Choice Requires="p14">
      <p:transition spd="slow" p14:dur="2000" advTm="13702">
        <p14:prism isContent="1"/>
      </p:transition>
    </mc:Choice>
    <mc:Fallback xmlns="">
      <p:transition spd="slow" advTm="137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1000"/>
                                        <p:tgtEl>
                                          <p:spTgt spid="3">
                                            <p:txEl>
                                              <p:pRg st="11" end="11"/>
                                            </p:txEl>
                                          </p:spTgt>
                                        </p:tgtEl>
                                      </p:cBhvr>
                                    </p:animEffect>
                                    <p:anim calcmode="lin" valueType="num">
                                      <p:cBhvr>
                                        <p:cTn id="5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1" fill="hold" display="0">
                  <p:stCondLst>
                    <p:cond delay="indefinite"/>
                  </p:stCondLst>
                  <p:endCondLst>
                    <p:cond evt="onStopAudio" delay="0">
                      <p:tgtEl>
                        <p:sldTgt/>
                      </p:tgtEl>
                    </p:cond>
                  </p:endCondLst>
                </p:cTn>
                <p:tgtEl>
                  <p:spTgt spid="6"/>
                </p:tgtEl>
              </p:cMediaNode>
            </p:audio>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6699"/>
          </a:solidFill>
        </p:spPr>
        <p:txBody>
          <a:bodyPr/>
          <a:lstStyle/>
          <a:p>
            <a:r>
              <a:rPr lang="fr-FR" dirty="0" smtClean="0">
                <a:solidFill>
                  <a:schemeClr val="bg1"/>
                </a:solidFill>
              </a:rPr>
              <a:t>Ressources du budget de l’Etat</a:t>
            </a:r>
            <a:endParaRPr lang="fr-FR" dirty="0">
              <a:solidFill>
                <a:schemeClr val="bg1"/>
              </a:solidFill>
            </a:endParaRPr>
          </a:p>
        </p:txBody>
      </p:sp>
      <p:sp>
        <p:nvSpPr>
          <p:cNvPr id="3" name="Espace réservé du contenu 2"/>
          <p:cNvSpPr>
            <a:spLocks noGrp="1"/>
          </p:cNvSpPr>
          <p:nvPr>
            <p:ph idx="1"/>
          </p:nvPr>
        </p:nvSpPr>
        <p:spPr>
          <a:xfrm>
            <a:off x="5522" y="1462569"/>
            <a:ext cx="9138478" cy="5208105"/>
          </a:xfrm>
        </p:spPr>
        <p:txBody>
          <a:bodyPr/>
          <a:lstStyle/>
          <a:p>
            <a:r>
              <a:rPr lang="fr-FR" sz="2400" u="sng" dirty="0">
                <a:solidFill>
                  <a:srgbClr val="002060"/>
                </a:solidFill>
                <a:latin typeface="Times New Roman" panose="02020603050405020304" pitchFamily="18" charset="0"/>
                <a:cs typeface="Times New Roman" panose="02020603050405020304" pitchFamily="18" charset="0"/>
              </a:rPr>
              <a:t>RESSOURCES ORDINAIRES </a:t>
            </a:r>
            <a:r>
              <a:rPr lang="fr-FR" sz="2400" u="sng" dirty="0" smtClean="0">
                <a:solidFill>
                  <a:srgbClr val="002060"/>
                </a:solidFill>
                <a:latin typeface="Times New Roman" panose="02020603050405020304" pitchFamily="18" charset="0"/>
                <a:cs typeface="Times New Roman" panose="02020603050405020304" pitchFamily="18" charset="0"/>
              </a:rPr>
              <a:t>:</a:t>
            </a:r>
          </a:p>
          <a:p>
            <a:endParaRPr lang="fr-FR" sz="2400" u="sng" dirty="0" smtClean="0">
              <a:solidFill>
                <a:srgbClr val="002060"/>
              </a:solidFill>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Recettes ordinaires </a:t>
            </a:r>
            <a:r>
              <a:rPr lang="fr-FR" sz="3200" dirty="0" smtClean="0">
                <a:latin typeface="Times New Roman" panose="02020603050405020304" pitchFamily="18" charset="0"/>
                <a:cs typeface="Times New Roman" panose="02020603050405020304" pitchFamily="18" charset="0"/>
              </a:rPr>
              <a:t>:</a:t>
            </a:r>
          </a:p>
          <a:p>
            <a:endParaRPr lang="fr-FR" sz="3200" dirty="0">
              <a:latin typeface="Times New Roman" panose="02020603050405020304" pitchFamily="18" charset="0"/>
              <a:cs typeface="Times New Roman" panose="02020603050405020304" pitchFamily="18" charset="0"/>
            </a:endParaRPr>
          </a:p>
          <a:p>
            <a:r>
              <a:rPr lang="fr-FR" sz="3200" b="0" dirty="0" smtClean="0">
                <a:latin typeface="Times New Roman" panose="02020603050405020304" pitchFamily="18" charset="0"/>
                <a:cs typeface="Times New Roman" panose="02020603050405020304" pitchFamily="18" charset="0"/>
              </a:rPr>
              <a:t>Produit </a:t>
            </a:r>
            <a:r>
              <a:rPr lang="fr-FR" sz="3200" b="0" dirty="0">
                <a:latin typeface="Times New Roman" panose="02020603050405020304" pitchFamily="18" charset="0"/>
                <a:cs typeface="Times New Roman" panose="02020603050405020304" pitchFamily="18" charset="0"/>
              </a:rPr>
              <a:t>et revenus des </a:t>
            </a:r>
            <a:r>
              <a:rPr lang="fr-FR" sz="3200" b="0" dirty="0" smtClean="0">
                <a:latin typeface="Times New Roman" panose="02020603050405020304" pitchFamily="18" charset="0"/>
                <a:cs typeface="Times New Roman" panose="02020603050405020304" pitchFamily="18" charset="0"/>
              </a:rPr>
              <a:t>domaines</a:t>
            </a:r>
            <a:endParaRPr lang="fr-FR" sz="3200" b="0" dirty="0">
              <a:latin typeface="Times New Roman" panose="02020603050405020304" pitchFamily="18" charset="0"/>
              <a:cs typeface="Times New Roman" panose="02020603050405020304" pitchFamily="18" charset="0"/>
            </a:endParaRPr>
          </a:p>
          <a:p>
            <a:r>
              <a:rPr lang="fr-FR" sz="3200" b="0" dirty="0" smtClean="0">
                <a:latin typeface="Times New Roman" panose="02020603050405020304" pitchFamily="18" charset="0"/>
                <a:cs typeface="Times New Roman" panose="02020603050405020304" pitchFamily="18" charset="0"/>
              </a:rPr>
              <a:t>Produits </a:t>
            </a:r>
            <a:r>
              <a:rPr lang="fr-FR" sz="3200" b="0" dirty="0">
                <a:latin typeface="Times New Roman" panose="02020603050405020304" pitchFamily="18" charset="0"/>
                <a:cs typeface="Times New Roman" panose="02020603050405020304" pitchFamily="18" charset="0"/>
              </a:rPr>
              <a:t>divers du budget </a:t>
            </a:r>
          </a:p>
          <a:p>
            <a:r>
              <a:rPr lang="fr-FR" sz="3200" b="0" dirty="0" smtClean="0">
                <a:latin typeface="Times New Roman" panose="02020603050405020304" pitchFamily="18" charset="0"/>
                <a:cs typeface="Times New Roman" panose="02020603050405020304" pitchFamily="18" charset="0"/>
              </a:rPr>
              <a:t>Recettes </a:t>
            </a:r>
            <a:r>
              <a:rPr lang="fr-FR" sz="3200" b="0" dirty="0">
                <a:latin typeface="Times New Roman" panose="02020603050405020304" pitchFamily="18" charset="0"/>
                <a:cs typeface="Times New Roman" panose="02020603050405020304" pitchFamily="18" charset="0"/>
              </a:rPr>
              <a:t>d’ordre </a:t>
            </a:r>
            <a:endParaRPr lang="fr-FR" sz="3200" dirty="0">
              <a:latin typeface="Times New Roman" panose="02020603050405020304" pitchFamily="18" charset="0"/>
              <a:cs typeface="Times New Roman" panose="02020603050405020304" pitchFamily="18" charset="0"/>
            </a:endParaRPr>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618212393"/>
      </p:ext>
    </p:extLst>
  </p:cSld>
  <p:clrMapOvr>
    <a:masterClrMapping/>
  </p:clrMapOvr>
  <mc:AlternateContent xmlns:mc="http://schemas.openxmlformats.org/markup-compatibility/2006" xmlns:p14="http://schemas.microsoft.com/office/powerpoint/2010/main">
    <mc:Choice Requires="p14">
      <p:transition spd="slow" p14:dur="2000" advTm="7243">
        <p14:prism isContent="1"/>
      </p:transition>
    </mc:Choice>
    <mc:Fallback xmlns="">
      <p:transition spd="slow" advTm="72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6"/>
                </p:tgtEl>
              </p:cMediaNode>
            </p:audio>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6699"/>
          </a:solidFill>
        </p:spPr>
        <p:txBody>
          <a:bodyPr/>
          <a:lstStyle/>
          <a:p>
            <a:r>
              <a:rPr lang="fr-FR" dirty="0" smtClean="0">
                <a:solidFill>
                  <a:schemeClr val="bg1"/>
                </a:solidFill>
              </a:rPr>
              <a:t>Ressources du budget de l’Etat</a:t>
            </a:r>
            <a:endParaRPr lang="fr-FR" dirty="0">
              <a:solidFill>
                <a:schemeClr val="bg1"/>
              </a:solidFill>
            </a:endParaRPr>
          </a:p>
        </p:txBody>
      </p:sp>
      <p:sp>
        <p:nvSpPr>
          <p:cNvPr id="3" name="Espace réservé du contenu 2"/>
          <p:cNvSpPr>
            <a:spLocks noGrp="1"/>
          </p:cNvSpPr>
          <p:nvPr>
            <p:ph idx="1"/>
          </p:nvPr>
        </p:nvSpPr>
        <p:spPr>
          <a:xfrm>
            <a:off x="5522" y="1462569"/>
            <a:ext cx="9138478" cy="5208105"/>
          </a:xfrm>
        </p:spPr>
        <p:txBody>
          <a:bodyPr/>
          <a:lstStyle/>
          <a:p>
            <a:endParaRPr lang="fr-FR" sz="3200" dirty="0" smtClean="0"/>
          </a:p>
          <a:p>
            <a:endParaRPr lang="fr-FR" sz="3200" dirty="0"/>
          </a:p>
          <a:p>
            <a:pPr algn="ctr"/>
            <a:r>
              <a:rPr lang="fr-FR" sz="3200" dirty="0" smtClean="0">
                <a:latin typeface="Times New Roman" panose="02020603050405020304" pitchFamily="18" charset="0"/>
                <a:cs typeface="Times New Roman" panose="02020603050405020304" pitchFamily="18" charset="0"/>
              </a:rPr>
              <a:t>FISCALITE </a:t>
            </a:r>
            <a:r>
              <a:rPr lang="fr-FR" sz="3200" dirty="0">
                <a:latin typeface="Times New Roman" panose="02020603050405020304" pitchFamily="18" charset="0"/>
                <a:cs typeface="Times New Roman" panose="02020603050405020304" pitchFamily="18" charset="0"/>
              </a:rPr>
              <a:t>PETROLIERE </a:t>
            </a:r>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4075" y="3615930"/>
            <a:ext cx="5469421" cy="2188521"/>
          </a:xfrm>
          <a:prstGeom prst="rect">
            <a:avLst/>
          </a:prstGeom>
        </p:spPr>
      </p:pic>
    </p:spTree>
    <p:custDataLst>
      <p:tags r:id="rId1"/>
    </p:custDataLst>
    <p:extLst>
      <p:ext uri="{BB962C8B-B14F-4D97-AF65-F5344CB8AC3E}">
        <p14:creationId xmlns:p14="http://schemas.microsoft.com/office/powerpoint/2010/main" val="1922795000"/>
      </p:ext>
    </p:extLst>
  </p:cSld>
  <p:clrMapOvr>
    <a:masterClrMapping/>
  </p:clrMapOvr>
  <mc:AlternateContent xmlns:mc="http://schemas.openxmlformats.org/markup-compatibility/2006" xmlns:p14="http://schemas.microsoft.com/office/powerpoint/2010/main">
    <mc:Choice Requires="p14">
      <p:transition spd="slow" p14:dur="2000" advTm="2555">
        <p14:prism isContent="1"/>
      </p:transition>
    </mc:Choice>
    <mc:Fallback xmlns="">
      <p:transition spd="slow" advTm="25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pic>
        <p:nvPicPr>
          <p:cNvPr id="5" name="Picture 2" descr="C:\Users\hp\Desktop\LF 2014\n-ALGRIE-LOI-DE-FINANCES-2014-large570.jpg"/>
          <p:cNvPicPr>
            <a:picLocks noGrp="1" noChangeAspect="1" noChangeArrowheads="1"/>
          </p:cNvPicPr>
          <p:nvPr>
            <p:ph idx="1"/>
          </p:nvPr>
        </p:nvPicPr>
        <p:blipFill>
          <a:blip r:embed="rId2"/>
          <a:srcRect/>
          <a:stretch>
            <a:fillRect/>
          </a:stretch>
        </p:blipFill>
        <p:spPr bwMode="auto">
          <a:xfrm>
            <a:off x="855663" y="2115344"/>
            <a:ext cx="7239000" cy="3022600"/>
          </a:xfrm>
          <a:prstGeom prst="rect">
            <a:avLst/>
          </a:prstGeom>
          <a:noFill/>
        </p:spPr>
      </p:pic>
      <p:sp>
        <p:nvSpPr>
          <p:cNvPr id="6" name="Titre 1"/>
          <p:cNvSpPr>
            <a:spLocks noGrp="1"/>
          </p:cNvSpPr>
          <p:nvPr>
            <p:ph type="title"/>
          </p:nvPr>
        </p:nvSpPr>
        <p:spPr>
          <a:solidFill>
            <a:srgbClr val="336699"/>
          </a:solidFill>
        </p:spPr>
        <p:txBody>
          <a:bodyPr/>
          <a:lstStyle/>
          <a:p>
            <a:r>
              <a:rPr lang="fr-FR" dirty="0" smtClean="0">
                <a:solidFill>
                  <a:schemeClr val="bg1"/>
                </a:solidFill>
              </a:rPr>
              <a:t>Ressources du budget de l’Etat</a:t>
            </a:r>
            <a:endParaRPr lang="fr-FR" dirty="0">
              <a:solidFill>
                <a:schemeClr val="bg1"/>
              </a:solidFill>
            </a:endParaRPr>
          </a:p>
        </p:txBody>
      </p:sp>
    </p:spTree>
    <p:extLst>
      <p:ext uri="{BB962C8B-B14F-4D97-AF65-F5344CB8AC3E}">
        <p14:creationId xmlns:p14="http://schemas.microsoft.com/office/powerpoint/2010/main" val="4025624988"/>
      </p:ext>
    </p:extLst>
  </p:cSld>
  <p:clrMapOvr>
    <a:masterClrMapping/>
  </p:clrMapOvr>
  <mc:AlternateContent xmlns:mc="http://schemas.openxmlformats.org/markup-compatibility/2006" xmlns:p14="http://schemas.microsoft.com/office/powerpoint/2010/main">
    <mc:Choice Requires="p14">
      <p:transition spd="slow" p14:dur="2000" advTm="266">
        <p14:prism isContent="1"/>
      </p:transition>
    </mc:Choice>
    <mc:Fallback xmlns="">
      <p:transition spd="slow" advTm="2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6699"/>
          </a:solidFill>
        </p:spPr>
        <p:txBody>
          <a:bodyPr/>
          <a:lstStyle/>
          <a:p>
            <a:pPr algn="ctr"/>
            <a:r>
              <a:rPr lang="fr-FR" dirty="0" smtClean="0">
                <a:solidFill>
                  <a:schemeClr val="bg1"/>
                </a:solidFill>
              </a:rPr>
              <a:t>Les contribuables  </a:t>
            </a:r>
            <a:endParaRPr lang="fr-FR" dirty="0">
              <a:solidFill>
                <a:schemeClr val="bg1"/>
              </a:solidFill>
            </a:endParaRPr>
          </a:p>
        </p:txBody>
      </p:sp>
      <p:sp>
        <p:nvSpPr>
          <p:cNvPr id="3" name="Espace réservé du contenu 2"/>
          <p:cNvSpPr>
            <a:spLocks noGrp="1"/>
          </p:cNvSpPr>
          <p:nvPr>
            <p:ph idx="1"/>
          </p:nvPr>
        </p:nvSpPr>
        <p:spPr>
          <a:xfrm>
            <a:off x="5522" y="1462569"/>
            <a:ext cx="9138478" cy="5208105"/>
          </a:xfrm>
        </p:spPr>
        <p:txBody>
          <a:bodyPr/>
          <a:lstStyle/>
          <a:p>
            <a:endParaRPr lang="fr-FR" sz="3200" dirty="0" smtClean="0"/>
          </a:p>
          <a:p>
            <a:pPr marL="0" indent="0" algn="ctr">
              <a:buNone/>
            </a:pPr>
            <a:r>
              <a:rPr lang="fr-FR" sz="3200" dirty="0" smtClean="0"/>
              <a:t>    Particuliers - Personnes physiques ou morales </a:t>
            </a:r>
          </a:p>
          <a:p>
            <a:pPr marL="0" indent="0">
              <a:buNone/>
            </a:pPr>
            <a:r>
              <a:rPr lang="fr-FR" sz="3200" dirty="0"/>
              <a:t> </a:t>
            </a:r>
            <a:r>
              <a:rPr lang="fr-FR" sz="3200" dirty="0" smtClean="0"/>
              <a:t>              </a:t>
            </a:r>
          </a:p>
          <a:p>
            <a:pPr marL="0" indent="0">
              <a:buNone/>
            </a:pPr>
            <a:endParaRPr lang="fr-FR" sz="3200" dirty="0"/>
          </a:p>
          <a:p>
            <a:pPr marL="0" indent="0">
              <a:buNone/>
            </a:pPr>
            <a:endParaRPr lang="fr-FR" sz="3200" dirty="0" smtClean="0"/>
          </a:p>
          <a:p>
            <a:pPr marL="0" indent="0">
              <a:buNone/>
            </a:pPr>
            <a:endParaRPr lang="fr-FR" sz="3200" dirty="0"/>
          </a:p>
          <a:p>
            <a:pPr marL="0" indent="0" algn="ctr">
              <a:buNone/>
            </a:pPr>
            <a:r>
              <a:rPr lang="fr-FR" sz="3200" dirty="0" smtClean="0">
                <a:solidFill>
                  <a:srgbClr val="C00000"/>
                </a:solidFill>
              </a:rPr>
              <a:t>Impôts et taxes à payer </a:t>
            </a:r>
            <a:endParaRPr lang="fr-FR" sz="3200" dirty="0">
              <a:solidFill>
                <a:srgbClr val="C00000"/>
              </a:solidFill>
            </a:endParaRPr>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Flèche vers le bas 4"/>
          <p:cNvSpPr/>
          <p:nvPr/>
        </p:nvSpPr>
        <p:spPr bwMode="auto">
          <a:xfrm>
            <a:off x="3604591" y="3260036"/>
            <a:ext cx="1656522" cy="2040834"/>
          </a:xfrm>
          <a:prstGeom prst="downArrow">
            <a:avLst/>
          </a:prstGeom>
          <a:solidFill>
            <a:srgbClr val="2B7C0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151925466"/>
      </p:ext>
    </p:extLst>
  </p:cSld>
  <p:clrMapOvr>
    <a:masterClrMapping/>
  </p:clrMapOvr>
  <mc:AlternateContent xmlns:mc="http://schemas.openxmlformats.org/markup-compatibility/2006" xmlns:p14="http://schemas.microsoft.com/office/powerpoint/2010/main">
    <mc:Choice Requires="p14">
      <p:transition spd="slow" p14:dur="2000" advTm="9945">
        <p14:prism isContent="1"/>
      </p:transition>
    </mc:Choice>
    <mc:Fallback xmlns="">
      <p:transition spd="slow" advTm="99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7"/>
                </p:tgtEl>
              </p:cMediaNode>
            </p:audio>
          </p:childTnLst>
        </p:cTn>
      </p:par>
    </p:tnLst>
    <p:bldLst>
      <p:bldP spid="2" grpId="0" animBg="1"/>
      <p:bldP spid="3"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3" name="Espace réservé du contenu 2"/>
          <p:cNvSpPr>
            <a:spLocks noGrp="1"/>
          </p:cNvSpPr>
          <p:nvPr>
            <p:ph idx="1"/>
          </p:nvPr>
        </p:nvSpPr>
        <p:spPr>
          <a:xfrm>
            <a:off x="5522" y="1462569"/>
            <a:ext cx="9138478" cy="5208105"/>
          </a:xfrm>
        </p:spPr>
        <p:txBody>
          <a:bodyPr/>
          <a:lstStyle/>
          <a:p>
            <a:pPr marL="0" indent="0">
              <a:buNone/>
            </a:pPr>
            <a:r>
              <a:rPr lang="fr-FR" sz="3200" dirty="0" smtClean="0"/>
              <a:t>                  </a:t>
            </a:r>
            <a:r>
              <a:rPr lang="fr-FR" sz="3200" u="sng" dirty="0" smtClean="0">
                <a:solidFill>
                  <a:srgbClr val="C00000"/>
                </a:solidFill>
              </a:rPr>
              <a:t>A titre indicatif </a:t>
            </a:r>
          </a:p>
          <a:p>
            <a:pPr marL="0" indent="0">
              <a:buNone/>
            </a:pPr>
            <a:endParaRPr lang="fr-FR" sz="3200" u="sng" dirty="0" smtClean="0">
              <a:solidFill>
                <a:srgbClr val="C00000"/>
              </a:solidFill>
            </a:endParaRPr>
          </a:p>
          <a:p>
            <a:r>
              <a:rPr lang="fr-FR" sz="3200" dirty="0" smtClean="0">
                <a:latin typeface="Times New Roman" panose="02020603050405020304" pitchFamily="18" charset="0"/>
                <a:cs typeface="Times New Roman" panose="02020603050405020304" pitchFamily="18" charset="0"/>
              </a:rPr>
              <a:t>IFU(impôt forfaiture unique) </a:t>
            </a:r>
          </a:p>
          <a:p>
            <a:r>
              <a:rPr lang="fr-FR" sz="3200" dirty="0" smtClean="0">
                <a:latin typeface="Times New Roman" panose="02020603050405020304" pitchFamily="18" charset="0"/>
                <a:cs typeface="Times New Roman" panose="02020603050405020304" pitchFamily="18" charset="0"/>
              </a:rPr>
              <a:t>IRG (impôt sur revenu global)</a:t>
            </a:r>
          </a:p>
          <a:p>
            <a:r>
              <a:rPr lang="fr-FR" sz="3200" dirty="0" smtClean="0">
                <a:latin typeface="Times New Roman" panose="02020603050405020304" pitchFamily="18" charset="0"/>
                <a:cs typeface="Times New Roman" panose="02020603050405020304" pitchFamily="18" charset="0"/>
              </a:rPr>
              <a:t>TAP (taxe sur l’activité professionnelle)</a:t>
            </a:r>
          </a:p>
          <a:p>
            <a:r>
              <a:rPr lang="fr-FR" sz="3200" dirty="0" smtClean="0">
                <a:latin typeface="Times New Roman" panose="02020603050405020304" pitchFamily="18" charset="0"/>
                <a:cs typeface="Times New Roman" panose="02020603050405020304" pitchFamily="18" charset="0"/>
              </a:rPr>
              <a:t>TVA (taxe sur la valeur ajoutée)</a:t>
            </a:r>
          </a:p>
          <a:p>
            <a:r>
              <a:rPr lang="fr-FR" sz="3200" dirty="0" smtClean="0">
                <a:latin typeface="Times New Roman" panose="02020603050405020304" pitchFamily="18" charset="0"/>
                <a:cs typeface="Times New Roman" panose="02020603050405020304" pitchFamily="18" charset="0"/>
              </a:rPr>
              <a:t>DROIT DE TIMBRE </a:t>
            </a:r>
          </a:p>
          <a:p>
            <a:r>
              <a:rPr lang="fr-FR" sz="3200" dirty="0" smtClean="0">
                <a:latin typeface="Times New Roman" panose="02020603050405020304" pitchFamily="18" charset="0"/>
                <a:cs typeface="Times New Roman" panose="02020603050405020304" pitchFamily="18" charset="0"/>
              </a:rPr>
              <a:t>Droit d’enregistrement</a:t>
            </a:r>
            <a:endParaRPr lang="fr-FR" sz="3200" dirty="0">
              <a:latin typeface="Times New Roman" panose="02020603050405020304" pitchFamily="18" charset="0"/>
              <a:cs typeface="Times New Roman" panose="02020603050405020304" pitchFamily="18" charset="0"/>
            </a:endParaRPr>
          </a:p>
          <a:p>
            <a:endParaRPr lang="fr-FR" sz="3200" dirty="0" smtClean="0"/>
          </a:p>
          <a:p>
            <a:pPr marL="0" indent="0">
              <a:buNone/>
            </a:pPr>
            <a:r>
              <a:rPr lang="fr-FR" sz="3200" dirty="0" smtClean="0"/>
              <a:t>    </a:t>
            </a:r>
            <a:endParaRPr lang="fr-FR" sz="3200" dirty="0"/>
          </a:p>
          <a:p>
            <a:pPr marL="0" indent="0">
              <a:buNone/>
            </a:pPr>
            <a:endParaRPr lang="fr-FR" sz="3200" dirty="0" smtClean="0"/>
          </a:p>
          <a:p>
            <a:pPr marL="0" indent="0">
              <a:buNone/>
            </a:pPr>
            <a:endParaRPr lang="fr-FR" sz="3200" dirty="0"/>
          </a:p>
        </p:txBody>
      </p:sp>
      <p:sp>
        <p:nvSpPr>
          <p:cNvPr id="4" name="Espace réservé du pied de page 3"/>
          <p:cNvSpPr>
            <a:spLocks noGrp="1"/>
          </p:cNvSpPr>
          <p:nvPr>
            <p:ph type="ftr" sz="quarter" idx="10"/>
          </p:nvPr>
        </p:nvSpPr>
        <p:spPr/>
        <p:txBody>
          <a:bodyPr/>
          <a:lstStyle/>
          <a:p>
            <a:pPr>
              <a:defRPr/>
            </a:pPr>
            <a:r>
              <a:rPr lang="en-US" altLang="ko-KR" dirty="0" smtClean="0"/>
              <a:t>2</a:t>
            </a:r>
            <a:endParaRPr lang="en-US" altLang="ko-KR"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351411624"/>
      </p:ext>
    </p:extLst>
  </p:cSld>
  <p:clrMapOvr>
    <a:masterClrMapping/>
  </p:clrMapOvr>
  <mc:AlternateContent xmlns:mc="http://schemas.openxmlformats.org/markup-compatibility/2006" xmlns:p14="http://schemas.microsoft.com/office/powerpoint/2010/main">
    <mc:Choice Requires="p14">
      <p:transition spd="slow" p14:dur="2000" advTm="11894">
        <p14:prism isContent="1"/>
      </p:transition>
    </mc:Choice>
    <mc:Fallback xmlns="">
      <p:transition spd="slow" advTm="118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8" fill="hold" display="0">
                  <p:stCondLst>
                    <p:cond delay="indefinite"/>
                  </p:stCondLst>
                  <p:endCondLst>
                    <p:cond evt="onStopAudio" delay="0">
                      <p:tgtEl>
                        <p:sldTgt/>
                      </p:tgtEl>
                    </p:cond>
                  </p:endCondLst>
                </p:cTn>
                <p:tgtEl>
                  <p:spTgt spid="6"/>
                </p:tgtEl>
              </p:cMediaNode>
            </p:audio>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3" name="Espace réservé du contenu 2"/>
          <p:cNvSpPr>
            <a:spLocks noGrp="1"/>
          </p:cNvSpPr>
          <p:nvPr>
            <p:ph idx="1"/>
          </p:nvPr>
        </p:nvSpPr>
        <p:spPr>
          <a:xfrm>
            <a:off x="5522" y="1157770"/>
            <a:ext cx="9138478" cy="5349047"/>
          </a:xfrm>
        </p:spPr>
        <p:txBody>
          <a:bodyPr/>
          <a:lstStyle/>
          <a:p>
            <a:pPr marL="0" indent="0" algn="ctr">
              <a:buNone/>
            </a:pPr>
            <a:r>
              <a:rPr lang="fr-FR" sz="3200" dirty="0" smtClean="0">
                <a:solidFill>
                  <a:srgbClr val="C00000"/>
                </a:solidFill>
                <a:latin typeface="Times New Roman" panose="02020603050405020304" pitchFamily="18" charset="0"/>
                <a:cs typeface="Times New Roman" panose="02020603050405020304" pitchFamily="18" charset="0"/>
              </a:rPr>
              <a:t>Répartition de l’IFU (impôt forfaitaire unique) </a:t>
            </a:r>
          </a:p>
          <a:p>
            <a:pPr marL="0" indent="0" algn="ctr">
              <a:buNone/>
            </a:pPr>
            <a:r>
              <a:rPr lang="fr-FR" sz="3200" dirty="0" smtClean="0">
                <a:solidFill>
                  <a:srgbClr val="C00000"/>
                </a:solidFill>
                <a:latin typeface="Times New Roman" panose="02020603050405020304" pitchFamily="18" charset="0"/>
                <a:cs typeface="Times New Roman" panose="02020603050405020304" pitchFamily="18" charset="0"/>
              </a:rPr>
              <a:t>Taux 5%  et 12%</a:t>
            </a:r>
          </a:p>
          <a:p>
            <a:pPr marL="0" indent="0">
              <a:buNone/>
            </a:pPr>
            <a:r>
              <a:rPr lang="fr-FR" sz="3200" dirty="0" smtClean="0">
                <a:solidFill>
                  <a:srgbClr val="C00000"/>
                </a:solidFill>
                <a:latin typeface="Times New Roman" panose="02020603050405020304" pitchFamily="18" charset="0"/>
                <a:cs typeface="Times New Roman" panose="02020603050405020304" pitchFamily="18" charset="0"/>
              </a:rPr>
              <a:t>           </a:t>
            </a:r>
            <a:endParaRPr lang="fr-FR" sz="3200" u="sng"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fr-FR" sz="3200" u="sng" dirty="0" smtClean="0">
              <a:solidFill>
                <a:srgbClr val="C00000"/>
              </a:solidFill>
            </a:endParaRPr>
          </a:p>
          <a:p>
            <a:pPr marL="0" indent="0">
              <a:buNone/>
            </a:pPr>
            <a:r>
              <a:rPr lang="fr-FR" sz="3200" dirty="0" smtClean="0"/>
              <a:t>    </a:t>
            </a:r>
            <a:endParaRPr lang="fr-FR" sz="3200" dirty="0"/>
          </a:p>
          <a:p>
            <a:pPr marL="0" indent="0">
              <a:buNone/>
            </a:pPr>
            <a:endParaRPr lang="fr-FR" sz="3200" dirty="0" smtClean="0"/>
          </a:p>
          <a:p>
            <a:pPr marL="0" indent="0">
              <a:buNone/>
            </a:pPr>
            <a:endParaRPr lang="fr-FR" sz="3200" dirty="0"/>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Rectangle 4"/>
          <p:cNvSpPr/>
          <p:nvPr/>
        </p:nvSpPr>
        <p:spPr>
          <a:xfrm>
            <a:off x="1045242" y="2261126"/>
            <a:ext cx="5775940"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fr-FR" b="1" dirty="0">
                <a:solidFill>
                  <a:srgbClr val="000000"/>
                </a:solidFill>
                <a:latin typeface="Arial" panose="020B0604020202020204" pitchFamily="34" charset="0"/>
              </a:rPr>
              <a:t>Répartition du produit de l’impôt forfaitaire unique </a:t>
            </a:r>
            <a:endParaRPr lang="fr-FR" dirty="0"/>
          </a:p>
        </p:txBody>
      </p:sp>
      <p:sp>
        <p:nvSpPr>
          <p:cNvPr id="6" name="Rectangle 5"/>
          <p:cNvSpPr/>
          <p:nvPr/>
        </p:nvSpPr>
        <p:spPr>
          <a:xfrm>
            <a:off x="0" y="2954206"/>
            <a:ext cx="9159461"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fr-FR" sz="2800" dirty="0" smtClean="0">
                <a:solidFill>
                  <a:srgbClr val="000000"/>
                </a:solidFill>
                <a:latin typeface="Times New Roman" panose="02020603050405020304" pitchFamily="18" charset="0"/>
                <a:cs typeface="Times New Roman" panose="02020603050405020304" pitchFamily="18" charset="0"/>
              </a:rPr>
              <a:t>          Budget </a:t>
            </a:r>
            <a:r>
              <a:rPr lang="fr-FR" sz="2800" dirty="0">
                <a:solidFill>
                  <a:srgbClr val="000000"/>
                </a:solidFill>
                <a:latin typeface="Times New Roman" panose="02020603050405020304" pitchFamily="18" charset="0"/>
                <a:cs typeface="Times New Roman" panose="02020603050405020304" pitchFamily="18" charset="0"/>
              </a:rPr>
              <a:t>de l‘Etat : 49 </a:t>
            </a:r>
            <a:r>
              <a:rPr lang="fr-FR" sz="2800" dirty="0" smtClean="0">
                <a:solidFill>
                  <a:srgbClr val="000000"/>
                </a:solidFill>
                <a:latin typeface="Times New Roman" panose="02020603050405020304" pitchFamily="18" charset="0"/>
                <a:cs typeface="Times New Roman" panose="02020603050405020304" pitchFamily="18" charset="0"/>
              </a:rPr>
              <a:t>%;</a:t>
            </a:r>
            <a:r>
              <a:rPr lang="fr-FR" sz="2800" dirty="0">
                <a:solidFill>
                  <a:srgbClr val="000000"/>
                </a:solidFill>
                <a:latin typeface="Times New Roman" panose="02020603050405020304" pitchFamily="18" charset="0"/>
                <a:cs typeface="Times New Roman" panose="02020603050405020304" pitchFamily="18" charset="0"/>
              </a:rPr>
              <a:t> </a:t>
            </a:r>
            <a:endParaRPr lang="fr-FR" sz="2800" dirty="0" smtClean="0">
              <a:solidFill>
                <a:srgbClr val="000000"/>
              </a:solidFill>
              <a:latin typeface="Times New Roman" panose="02020603050405020304" pitchFamily="18" charset="0"/>
              <a:cs typeface="Times New Roman" panose="02020603050405020304" pitchFamily="18" charset="0"/>
            </a:endParaRPr>
          </a:p>
          <a:p>
            <a:pPr algn="l"/>
            <a:endParaRPr lang="fr-FR" sz="2800" dirty="0" smtClean="0">
              <a:solidFill>
                <a:srgbClr val="000000"/>
              </a:solidFill>
              <a:latin typeface="Times New Roman" panose="02020603050405020304" pitchFamily="18" charset="0"/>
              <a:cs typeface="Times New Roman" panose="02020603050405020304" pitchFamily="18" charset="0"/>
            </a:endParaRPr>
          </a:p>
          <a:p>
            <a:pPr algn="l"/>
            <a:r>
              <a:rPr lang="fr-FR" sz="2800" dirty="0" smtClean="0">
                <a:solidFill>
                  <a:srgbClr val="000000"/>
                </a:solidFill>
                <a:latin typeface="Times New Roman" panose="02020603050405020304" pitchFamily="18" charset="0"/>
                <a:cs typeface="Times New Roman" panose="02020603050405020304" pitchFamily="18" charset="0"/>
              </a:rPr>
              <a:t>          Chambres </a:t>
            </a:r>
            <a:r>
              <a:rPr lang="fr-FR" sz="2800" dirty="0">
                <a:solidFill>
                  <a:srgbClr val="000000"/>
                </a:solidFill>
                <a:latin typeface="Times New Roman" panose="02020603050405020304" pitchFamily="18" charset="0"/>
                <a:cs typeface="Times New Roman" panose="02020603050405020304" pitchFamily="18" charset="0"/>
              </a:rPr>
              <a:t>de commerce et d‘industrie : 0,5 %; </a:t>
            </a:r>
            <a:endParaRPr lang="fr-FR" sz="2800" dirty="0" smtClean="0">
              <a:solidFill>
                <a:srgbClr val="000000"/>
              </a:solidFill>
              <a:latin typeface="Times New Roman" panose="02020603050405020304" pitchFamily="18" charset="0"/>
              <a:cs typeface="Times New Roman" panose="02020603050405020304" pitchFamily="18" charset="0"/>
            </a:endParaRPr>
          </a:p>
          <a:p>
            <a:pPr algn="l"/>
            <a:endParaRPr lang="fr-FR" sz="2800" dirty="0" smtClean="0">
              <a:solidFill>
                <a:srgbClr val="000000"/>
              </a:solidFill>
              <a:latin typeface="Times New Roman" panose="02020603050405020304" pitchFamily="18" charset="0"/>
              <a:cs typeface="Times New Roman" panose="02020603050405020304" pitchFamily="18" charset="0"/>
            </a:endParaRPr>
          </a:p>
          <a:p>
            <a:pPr algn="r" rtl="0"/>
            <a:r>
              <a:rPr lang="fr-FR" sz="2800" dirty="0" smtClean="0">
                <a:solidFill>
                  <a:srgbClr val="000000"/>
                </a:solidFill>
                <a:latin typeface="Times New Roman" panose="02020603050405020304" pitchFamily="18" charset="0"/>
                <a:cs typeface="Times New Roman" panose="02020603050405020304" pitchFamily="18" charset="0"/>
              </a:rPr>
              <a:t>        Chambre </a:t>
            </a:r>
            <a:r>
              <a:rPr lang="fr-FR" sz="2800" dirty="0">
                <a:solidFill>
                  <a:srgbClr val="000000"/>
                </a:solidFill>
                <a:latin typeface="Times New Roman" panose="02020603050405020304" pitchFamily="18" charset="0"/>
                <a:cs typeface="Times New Roman" panose="02020603050405020304" pitchFamily="18" charset="0"/>
              </a:rPr>
              <a:t>nationale de l‘artisanat et des métiers : </a:t>
            </a:r>
            <a:r>
              <a:rPr lang="fr-FR" sz="2800" dirty="0" smtClean="0">
                <a:solidFill>
                  <a:srgbClr val="000000"/>
                </a:solidFill>
                <a:latin typeface="Times New Roman" panose="02020603050405020304" pitchFamily="18" charset="0"/>
                <a:cs typeface="Times New Roman" panose="02020603050405020304" pitchFamily="18" charset="0"/>
              </a:rPr>
              <a:t>0,01% ;</a:t>
            </a:r>
          </a:p>
          <a:p>
            <a:pPr algn="r" rtl="0"/>
            <a:endParaRPr lang="fr-FR" sz="2800" dirty="0" smtClean="0">
              <a:solidFill>
                <a:srgbClr val="000000"/>
              </a:solidFill>
              <a:latin typeface="Times New Roman" panose="02020603050405020304" pitchFamily="18" charset="0"/>
              <a:cs typeface="Times New Roman" panose="02020603050405020304" pitchFamily="18" charset="0"/>
            </a:endParaRPr>
          </a:p>
          <a:p>
            <a:pPr algn="l" rtl="0"/>
            <a:r>
              <a:rPr lang="fr-FR" sz="2800" dirty="0" smtClean="0">
                <a:solidFill>
                  <a:srgbClr val="000000"/>
                </a:solidFill>
                <a:latin typeface="Times New Roman" panose="02020603050405020304" pitchFamily="18" charset="0"/>
                <a:cs typeface="Times New Roman" panose="02020603050405020304" pitchFamily="18" charset="0"/>
              </a:rPr>
              <a:t>          Chambres de l‘artisanat et des métiers : 0,24 % ; </a:t>
            </a:r>
            <a:endParaRPr lang="fr-FR" sz="2800" dirty="0" smtClean="0">
              <a:latin typeface="Times New Roman" panose="02020603050405020304" pitchFamily="18" charset="0"/>
              <a:cs typeface="Times New Roman" panose="02020603050405020304" pitchFamily="18" charset="0"/>
            </a:endParaRPr>
          </a:p>
        </p:txBody>
      </p:sp>
      <p:sp>
        <p:nvSpPr>
          <p:cNvPr id="7" name="Flèche droite 6"/>
          <p:cNvSpPr/>
          <p:nvPr/>
        </p:nvSpPr>
        <p:spPr bwMode="auto">
          <a:xfrm>
            <a:off x="0" y="2979300"/>
            <a:ext cx="978408" cy="4846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0" name="Flèche droite 9"/>
          <p:cNvSpPr/>
          <p:nvPr/>
        </p:nvSpPr>
        <p:spPr bwMode="auto">
          <a:xfrm>
            <a:off x="0" y="3843528"/>
            <a:ext cx="978408" cy="484632"/>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1" name="Flèche droite 10"/>
          <p:cNvSpPr/>
          <p:nvPr/>
        </p:nvSpPr>
        <p:spPr bwMode="auto">
          <a:xfrm>
            <a:off x="0" y="4707756"/>
            <a:ext cx="978408" cy="484632"/>
          </a:xfrm>
          <a:prstGeom prst="right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6" name="Flèche droite 15"/>
          <p:cNvSpPr/>
          <p:nvPr/>
        </p:nvSpPr>
        <p:spPr bwMode="auto">
          <a:xfrm>
            <a:off x="0" y="5547885"/>
            <a:ext cx="978408" cy="484632"/>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18" name="Audio 1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039461363"/>
      </p:ext>
    </p:extLst>
  </p:cSld>
  <p:clrMapOvr>
    <a:masterClrMapping/>
  </p:clrMapOvr>
  <mc:AlternateContent xmlns:mc="http://schemas.openxmlformats.org/markup-compatibility/2006" xmlns:p14="http://schemas.microsoft.com/office/powerpoint/2010/main">
    <mc:Choice Requires="p14">
      <p:transition spd="slow" p14:dur="2000" advTm="14962">
        <p14:prism isContent="1"/>
      </p:transition>
    </mc:Choice>
    <mc:Fallback xmlns="">
      <p:transition spd="slow" advTm="149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0" fill="hold" display="0">
                  <p:stCondLst>
                    <p:cond delay="indefinite"/>
                  </p:stCondLst>
                  <p:endCondLst>
                    <p:cond evt="onStopAudio" delay="0">
                      <p:tgtEl>
                        <p:sldTgt/>
                      </p:tgtEl>
                    </p:cond>
                  </p:endCondLst>
                </p:cTn>
                <p:tgtEl>
                  <p:spTgt spid="18"/>
                </p:tgtEl>
              </p:cMediaNode>
            </p:audio>
          </p:childTnLst>
        </p:cTn>
      </p:par>
    </p:tnLst>
    <p:bldLst>
      <p:bldP spid="2" grpId="0" animBg="1"/>
      <p:bldP spid="3" grpId="0" build="p"/>
      <p:bldP spid="5" grpId="0" animBg="1"/>
      <p:bldP spid="7" grpId="0" animBg="1"/>
      <p:bldP spid="10" grpId="0" animBg="1"/>
      <p:bldP spid="11"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3" name="Espace réservé du contenu 2"/>
          <p:cNvSpPr>
            <a:spLocks noGrp="1"/>
          </p:cNvSpPr>
          <p:nvPr>
            <p:ph idx="1"/>
          </p:nvPr>
        </p:nvSpPr>
        <p:spPr>
          <a:xfrm>
            <a:off x="5522" y="1157770"/>
            <a:ext cx="9032461" cy="5349047"/>
          </a:xfrm>
        </p:spPr>
        <p:txBody>
          <a:bodyPr/>
          <a:lstStyle/>
          <a:p>
            <a:pPr marL="0" indent="0" algn="ctr">
              <a:buNone/>
            </a:pPr>
            <a:r>
              <a:rPr lang="fr-FR" sz="3200" dirty="0" smtClean="0">
                <a:solidFill>
                  <a:srgbClr val="C00000"/>
                </a:solidFill>
                <a:latin typeface="Times New Roman" panose="02020603050405020304" pitchFamily="18" charset="0"/>
                <a:cs typeface="Times New Roman" panose="02020603050405020304" pitchFamily="18" charset="0"/>
              </a:rPr>
              <a:t>Répartition de l’IFU (impôt forfaitaire unique) </a:t>
            </a:r>
          </a:p>
          <a:p>
            <a:pPr marL="0" indent="0" algn="ctr">
              <a:buNone/>
            </a:pPr>
            <a:r>
              <a:rPr lang="fr-FR" sz="3200" dirty="0" smtClean="0">
                <a:solidFill>
                  <a:srgbClr val="C00000"/>
                </a:solidFill>
                <a:latin typeface="Times New Roman" panose="02020603050405020304" pitchFamily="18" charset="0"/>
                <a:cs typeface="Times New Roman" panose="02020603050405020304" pitchFamily="18" charset="0"/>
              </a:rPr>
              <a:t>Taux 5%  et 12%</a:t>
            </a:r>
          </a:p>
          <a:p>
            <a:pPr marL="0" indent="0">
              <a:buNone/>
            </a:pPr>
            <a:r>
              <a:rPr lang="fr-FR" sz="3200" dirty="0" smtClean="0">
                <a:solidFill>
                  <a:srgbClr val="C00000"/>
                </a:solidFill>
                <a:latin typeface="Times New Roman" panose="02020603050405020304" pitchFamily="18" charset="0"/>
                <a:cs typeface="Times New Roman" panose="02020603050405020304" pitchFamily="18" charset="0"/>
              </a:rPr>
              <a:t>           </a:t>
            </a:r>
            <a:endParaRPr lang="fr-FR" sz="3200" u="sng"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fr-FR" sz="3200" u="sng" dirty="0" smtClean="0">
              <a:solidFill>
                <a:srgbClr val="C00000"/>
              </a:solidFill>
            </a:endParaRPr>
          </a:p>
          <a:p>
            <a:pPr marL="0" indent="0">
              <a:buNone/>
            </a:pPr>
            <a:r>
              <a:rPr lang="fr-FR" sz="3200" dirty="0" smtClean="0"/>
              <a:t>    </a:t>
            </a:r>
            <a:endParaRPr lang="fr-FR" sz="3200" dirty="0"/>
          </a:p>
          <a:p>
            <a:pPr marL="0" indent="0">
              <a:buNone/>
            </a:pPr>
            <a:endParaRPr lang="fr-FR" sz="3200" dirty="0" smtClean="0"/>
          </a:p>
          <a:p>
            <a:pPr marL="0" indent="0">
              <a:buNone/>
            </a:pPr>
            <a:endParaRPr lang="fr-FR" sz="3200" dirty="0"/>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Rectangle 4"/>
          <p:cNvSpPr/>
          <p:nvPr/>
        </p:nvSpPr>
        <p:spPr>
          <a:xfrm>
            <a:off x="1045242" y="2261126"/>
            <a:ext cx="5775940"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fr-FR" b="1" dirty="0">
                <a:solidFill>
                  <a:srgbClr val="000000"/>
                </a:solidFill>
                <a:latin typeface="Arial" panose="020B0604020202020204" pitchFamily="34" charset="0"/>
              </a:rPr>
              <a:t>Répartition du produit de l’impôt forfaitaire unique </a:t>
            </a:r>
            <a:endParaRPr lang="fr-FR" dirty="0"/>
          </a:p>
        </p:txBody>
      </p:sp>
      <p:sp>
        <p:nvSpPr>
          <p:cNvPr id="6" name="Rectangle 5"/>
          <p:cNvSpPr/>
          <p:nvPr/>
        </p:nvSpPr>
        <p:spPr>
          <a:xfrm>
            <a:off x="0" y="2954206"/>
            <a:ext cx="9159461"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rtl="0"/>
            <a:r>
              <a:rPr lang="fr-FR" sz="2800" dirty="0" smtClean="0">
                <a:latin typeface="Times New Roman" panose="02020603050405020304" pitchFamily="18" charset="0"/>
                <a:cs typeface="Times New Roman" panose="02020603050405020304" pitchFamily="18" charset="0"/>
              </a:rPr>
              <a:t>                          Communes </a:t>
            </a:r>
            <a:r>
              <a:rPr lang="fr-FR" sz="2800" dirty="0">
                <a:latin typeface="Times New Roman" panose="02020603050405020304" pitchFamily="18" charset="0"/>
                <a:cs typeface="Times New Roman" panose="02020603050405020304" pitchFamily="18" charset="0"/>
              </a:rPr>
              <a:t>: 40, 25% ; </a:t>
            </a:r>
            <a:endParaRPr lang="fr-FR" sz="2800" dirty="0" smtClean="0">
              <a:latin typeface="Times New Roman" panose="02020603050405020304" pitchFamily="18" charset="0"/>
              <a:cs typeface="Times New Roman" panose="02020603050405020304" pitchFamily="18" charset="0"/>
            </a:endParaRPr>
          </a:p>
          <a:p>
            <a:pPr algn="l" rtl="0"/>
            <a:endParaRPr lang="fr-FR" sz="2800" dirty="0">
              <a:latin typeface="Times New Roman" panose="02020603050405020304" pitchFamily="18" charset="0"/>
              <a:cs typeface="Times New Roman" panose="02020603050405020304" pitchFamily="18" charset="0"/>
            </a:endParaRPr>
          </a:p>
          <a:p>
            <a:pPr algn="l"/>
            <a:r>
              <a:rPr lang="fr-FR" sz="2800" dirty="0" smtClean="0">
                <a:latin typeface="Times New Roman" panose="02020603050405020304" pitchFamily="18" charset="0"/>
                <a:cs typeface="Times New Roman" panose="02020603050405020304" pitchFamily="18" charset="0"/>
              </a:rPr>
              <a:t>                          Wilayas </a:t>
            </a:r>
            <a:r>
              <a:rPr lang="fr-FR" sz="2800" dirty="0">
                <a:latin typeface="Times New Roman" panose="02020603050405020304" pitchFamily="18" charset="0"/>
                <a:cs typeface="Times New Roman" panose="02020603050405020304" pitchFamily="18" charset="0"/>
              </a:rPr>
              <a:t>: 5% ; </a:t>
            </a:r>
            <a:endParaRPr lang="fr-FR" sz="2800" dirty="0" smtClean="0">
              <a:latin typeface="Times New Roman" panose="02020603050405020304" pitchFamily="18" charset="0"/>
              <a:cs typeface="Times New Roman" panose="02020603050405020304" pitchFamily="18" charset="0"/>
            </a:endParaRPr>
          </a:p>
          <a:p>
            <a:pPr algn="l"/>
            <a:endParaRPr lang="fr-FR" sz="2800" dirty="0">
              <a:latin typeface="Times New Roman" panose="02020603050405020304" pitchFamily="18" charset="0"/>
              <a:cs typeface="Times New Roman" panose="02020603050405020304" pitchFamily="18" charset="0"/>
            </a:endParaRPr>
          </a:p>
          <a:p>
            <a:pPr algn="l"/>
            <a:r>
              <a:rPr lang="fr-FR" sz="2800" dirty="0" smtClean="0">
                <a:latin typeface="Times New Roman" panose="02020603050405020304" pitchFamily="18" charset="0"/>
                <a:cs typeface="Times New Roman" panose="02020603050405020304" pitchFamily="18" charset="0"/>
              </a:rPr>
              <a:t>                          Fonds </a:t>
            </a:r>
            <a:r>
              <a:rPr lang="fr-FR" sz="2800" dirty="0">
                <a:latin typeface="Times New Roman" panose="02020603050405020304" pitchFamily="18" charset="0"/>
                <a:cs typeface="Times New Roman" panose="02020603050405020304" pitchFamily="18" charset="0"/>
              </a:rPr>
              <a:t>commun des collectivités locales (FCCL) : 5</a:t>
            </a:r>
            <a:r>
              <a:rPr lang="fr-FR" sz="2800" dirty="0" smtClean="0">
                <a:latin typeface="Times New Roman" panose="02020603050405020304" pitchFamily="18" charset="0"/>
                <a:cs typeface="Times New Roman" panose="02020603050405020304" pitchFamily="18" charset="0"/>
              </a:rPr>
              <a:t>%</a:t>
            </a:r>
            <a:r>
              <a:rPr lang="fr-FR" sz="2800" dirty="0" smtClean="0">
                <a:solidFill>
                  <a:srgbClr val="000000"/>
                </a:solidFill>
                <a:latin typeface="Times New Roman" panose="02020603050405020304" pitchFamily="18" charset="0"/>
                <a:cs typeface="Times New Roman" panose="02020603050405020304" pitchFamily="18" charset="0"/>
              </a:rPr>
              <a:t> ,CSGL (voir Article  .. LF 2015</a:t>
            </a:r>
            <a:endParaRPr lang="fr-FR" sz="2800" dirty="0">
              <a:solidFill>
                <a:srgbClr val="000000"/>
              </a:solidFill>
              <a:latin typeface="Times New Roman" panose="02020603050405020304" pitchFamily="18" charset="0"/>
              <a:cs typeface="Times New Roman" panose="02020603050405020304" pitchFamily="18" charset="0"/>
            </a:endParaRPr>
          </a:p>
        </p:txBody>
      </p:sp>
      <p:sp>
        <p:nvSpPr>
          <p:cNvPr id="13" name="Flèche droite 12"/>
          <p:cNvSpPr/>
          <p:nvPr/>
        </p:nvSpPr>
        <p:spPr bwMode="auto">
          <a:xfrm>
            <a:off x="0" y="2950463"/>
            <a:ext cx="2319130" cy="484632"/>
          </a:xfrm>
          <a:prstGeom prst="rightArrow">
            <a:avLst/>
          </a:prstGeom>
          <a:solidFill>
            <a:srgbClr val="A45A10"/>
          </a:solidFill>
          <a:ln w="9525" cap="flat" cmpd="sng" algn="ctr">
            <a:solidFill>
              <a:srgbClr val="00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4" name="Flèche droite 13"/>
          <p:cNvSpPr/>
          <p:nvPr/>
        </p:nvSpPr>
        <p:spPr bwMode="auto">
          <a:xfrm>
            <a:off x="0" y="3818420"/>
            <a:ext cx="2319130" cy="484632"/>
          </a:xfrm>
          <a:prstGeom prst="rightArrow">
            <a:avLst/>
          </a:prstGeom>
          <a:solidFill>
            <a:srgbClr val="C00000"/>
          </a:solidFill>
          <a:ln w="9525" cap="flat" cmpd="sng" algn="ctr">
            <a:solidFill>
              <a:srgbClr val="00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5" name="Flèche droite 14"/>
          <p:cNvSpPr/>
          <p:nvPr/>
        </p:nvSpPr>
        <p:spPr bwMode="auto">
          <a:xfrm>
            <a:off x="-8628" y="4743156"/>
            <a:ext cx="2319130" cy="484632"/>
          </a:xfrm>
          <a:prstGeom prst="rightArrow">
            <a:avLst/>
          </a:prstGeom>
          <a:solidFill>
            <a:srgbClr val="0070C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286654047"/>
      </p:ext>
    </p:extLst>
  </p:cSld>
  <p:clrMapOvr>
    <a:masterClrMapping/>
  </p:clrMapOvr>
  <mc:AlternateContent xmlns:mc="http://schemas.openxmlformats.org/markup-compatibility/2006" xmlns:p14="http://schemas.microsoft.com/office/powerpoint/2010/main">
    <mc:Choice Requires="p14">
      <p:transition spd="slow" p14:dur="2000" advTm="6499">
        <p14:prism isContent="1"/>
      </p:transition>
    </mc:Choice>
    <mc:Fallback xmlns="">
      <p:transition spd="slow" advTm="64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9"/>
                </p:tgtEl>
              </p:cMediaNode>
            </p:audio>
          </p:childTnLst>
        </p:cTn>
      </p:par>
    </p:tnLst>
    <p:bldLst>
      <p:bldP spid="2" grpId="0" animBg="1"/>
      <p:bldP spid="5"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89075"/>
            <a:ext cx="9144000" cy="4275138"/>
          </a:xfrm>
        </p:spPr>
        <p:txBody>
          <a:bodyPr/>
          <a:lstStyle/>
          <a:p>
            <a:pPr marL="0" indent="0">
              <a:buNone/>
            </a:pPr>
            <a:r>
              <a:rPr lang="fr-FR" dirty="0" smtClean="0">
                <a:solidFill>
                  <a:srgbClr val="C00000"/>
                </a:solidFill>
              </a:rPr>
              <a:t>REPARTITION DE LA TAXE SUR LA VALEUR AJOUTEE « TVA » </a:t>
            </a:r>
            <a:endParaRPr lang="fr-FR" dirty="0">
              <a:solidFill>
                <a:srgbClr val="C00000"/>
              </a:solidFill>
            </a:endParaRPr>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6" name="Rectangle 5"/>
          <p:cNvSpPr/>
          <p:nvPr/>
        </p:nvSpPr>
        <p:spPr>
          <a:xfrm>
            <a:off x="0" y="2098993"/>
            <a:ext cx="9144000" cy="4524315"/>
          </a:xfrm>
          <a:prstGeom prst="rect">
            <a:avLst/>
          </a:prstGeom>
          <a:solidFill>
            <a:schemeClr val="accent1">
              <a:lumMod val="40000"/>
              <a:lumOff val="60000"/>
            </a:schemeClr>
          </a:solidFill>
        </p:spPr>
        <p:txBody>
          <a:bodyPr wrap="square">
            <a:spAutoFit/>
          </a:bodyPr>
          <a:lstStyle/>
          <a:p>
            <a:pPr algn="l"/>
            <a:r>
              <a:rPr lang="fr-FR" sz="2400" b="1" u="sng" dirty="0" smtClean="0">
                <a:solidFill>
                  <a:schemeClr val="accent4"/>
                </a:solidFill>
                <a:latin typeface="Times New Roman" panose="02020603050405020304" pitchFamily="18" charset="0"/>
                <a:cs typeface="Times New Roman" panose="02020603050405020304" pitchFamily="18" charset="0"/>
              </a:rPr>
              <a:t>1 </a:t>
            </a:r>
            <a:r>
              <a:rPr lang="fr-FR" sz="2400" b="1" u="sng" dirty="0">
                <a:solidFill>
                  <a:schemeClr val="accent4"/>
                </a:solidFill>
                <a:latin typeface="Times New Roman" panose="02020603050405020304" pitchFamily="18" charset="0"/>
                <a:cs typeface="Times New Roman" panose="02020603050405020304" pitchFamily="18" charset="0"/>
              </a:rPr>
              <a:t>- Pour les affaires faites a </a:t>
            </a:r>
            <a:r>
              <a:rPr lang="fr-FR" sz="2400" b="1" u="sng" dirty="0" smtClean="0">
                <a:solidFill>
                  <a:schemeClr val="accent4"/>
                </a:solidFill>
                <a:latin typeface="Times New Roman" panose="02020603050405020304" pitchFamily="18" charset="0"/>
                <a:cs typeface="Times New Roman" panose="02020603050405020304" pitchFamily="18" charset="0"/>
              </a:rPr>
              <a:t>l’intérieur:</a:t>
            </a:r>
            <a:endParaRPr lang="fr-FR" sz="2400" b="1" u="sng" dirty="0">
              <a:solidFill>
                <a:schemeClr val="accent4"/>
              </a:solidFill>
              <a:latin typeface="Times New Roman" panose="02020603050405020304" pitchFamily="18" charset="0"/>
              <a:cs typeface="Times New Roman" panose="02020603050405020304" pitchFamily="18" charset="0"/>
            </a:endParaRPr>
          </a:p>
          <a:p>
            <a:pPr algn="l"/>
            <a:r>
              <a:rPr lang="fr-FR" sz="2400" dirty="0" smtClean="0">
                <a:solidFill>
                  <a:srgbClr val="C00000"/>
                </a:solidFill>
                <a:latin typeface="Times New Roman" panose="02020603050405020304" pitchFamily="18" charset="0"/>
                <a:cs typeface="Times New Roman" panose="02020603050405020304" pitchFamily="18" charset="0"/>
              </a:rPr>
              <a:t>                  75 </a:t>
            </a:r>
            <a:r>
              <a:rPr lang="fr-FR" sz="2400" dirty="0">
                <a:solidFill>
                  <a:srgbClr val="C00000"/>
                </a:solidFill>
                <a:latin typeface="Times New Roman" panose="02020603050405020304" pitchFamily="18" charset="0"/>
                <a:cs typeface="Times New Roman" panose="02020603050405020304" pitchFamily="18" charset="0"/>
              </a:rPr>
              <a:t>%, au profit de l’Etat </a:t>
            </a:r>
            <a:r>
              <a:rPr lang="fr-FR" sz="2400" dirty="0" smtClean="0">
                <a:solidFill>
                  <a:srgbClr val="C00000"/>
                </a:solidFill>
                <a:latin typeface="Times New Roman" panose="02020603050405020304" pitchFamily="18" charset="0"/>
                <a:cs typeface="Times New Roman" panose="02020603050405020304" pitchFamily="18" charset="0"/>
              </a:rPr>
              <a:t>;</a:t>
            </a:r>
          </a:p>
          <a:p>
            <a:pPr algn="l"/>
            <a:endParaRPr lang="fr-FR" sz="2400" dirty="0">
              <a:solidFill>
                <a:srgbClr val="C00000"/>
              </a:solidFill>
              <a:latin typeface="Times New Roman" panose="02020603050405020304" pitchFamily="18" charset="0"/>
              <a:cs typeface="Times New Roman" panose="02020603050405020304" pitchFamily="18" charset="0"/>
            </a:endParaRPr>
          </a:p>
          <a:p>
            <a:pPr algn="l"/>
            <a:r>
              <a:rPr lang="fr-FR" sz="2400" dirty="0" smtClean="0">
                <a:solidFill>
                  <a:srgbClr val="C00000"/>
                </a:solidFill>
                <a:latin typeface="Times New Roman" panose="02020603050405020304" pitchFamily="18" charset="0"/>
                <a:cs typeface="Times New Roman" panose="02020603050405020304" pitchFamily="18" charset="0"/>
              </a:rPr>
              <a:t>                   </a:t>
            </a:r>
            <a:r>
              <a:rPr lang="fr-FR" sz="2400" b="1" dirty="0" smtClean="0">
                <a:solidFill>
                  <a:srgbClr val="002060"/>
                </a:solidFill>
                <a:latin typeface="Times New Roman" panose="02020603050405020304" pitchFamily="18" charset="0"/>
                <a:cs typeface="Times New Roman" panose="02020603050405020304" pitchFamily="18" charset="0"/>
              </a:rPr>
              <a:t>10 </a:t>
            </a:r>
            <a:r>
              <a:rPr lang="fr-FR" sz="2400" b="1" dirty="0">
                <a:solidFill>
                  <a:srgbClr val="002060"/>
                </a:solidFill>
                <a:latin typeface="Times New Roman" panose="02020603050405020304" pitchFamily="18" charset="0"/>
                <a:cs typeface="Times New Roman" panose="02020603050405020304" pitchFamily="18" charset="0"/>
              </a:rPr>
              <a:t>%, au profit des communes directement</a:t>
            </a:r>
            <a:r>
              <a:rPr lang="fr-FR" sz="2400" b="1" dirty="0" smtClean="0">
                <a:solidFill>
                  <a:srgbClr val="002060"/>
                </a:solidFill>
                <a:latin typeface="Times New Roman" panose="02020603050405020304" pitchFamily="18" charset="0"/>
                <a:cs typeface="Times New Roman" panose="02020603050405020304" pitchFamily="18" charset="0"/>
              </a:rPr>
              <a:t>;</a:t>
            </a:r>
          </a:p>
          <a:p>
            <a:pPr algn="l"/>
            <a:endParaRPr lang="fr-FR" sz="2400" dirty="0">
              <a:solidFill>
                <a:srgbClr val="C00000"/>
              </a:solidFill>
              <a:latin typeface="Times New Roman" panose="02020603050405020304" pitchFamily="18" charset="0"/>
              <a:cs typeface="Times New Roman" panose="02020603050405020304" pitchFamily="18" charset="0"/>
            </a:endParaRPr>
          </a:p>
          <a:p>
            <a:pPr algn="l"/>
            <a:r>
              <a:rPr lang="fr-FR" sz="2400" dirty="0" smtClean="0">
                <a:solidFill>
                  <a:srgbClr val="C00000"/>
                </a:solidFill>
                <a:latin typeface="Times New Roman" panose="02020603050405020304" pitchFamily="18" charset="0"/>
                <a:cs typeface="Times New Roman" panose="02020603050405020304" pitchFamily="18" charset="0"/>
              </a:rPr>
              <a:t>                  </a:t>
            </a:r>
            <a:r>
              <a:rPr lang="fr-FR" sz="2400" b="1" dirty="0" smtClean="0">
                <a:solidFill>
                  <a:srgbClr val="002060"/>
                </a:solidFill>
                <a:latin typeface="Times New Roman" panose="02020603050405020304" pitchFamily="18" charset="0"/>
                <a:cs typeface="Times New Roman" panose="02020603050405020304" pitchFamily="18" charset="0"/>
              </a:rPr>
              <a:t>15 </a:t>
            </a:r>
            <a:r>
              <a:rPr lang="fr-FR" sz="2400" b="1" dirty="0">
                <a:solidFill>
                  <a:srgbClr val="002060"/>
                </a:solidFill>
                <a:latin typeface="Times New Roman" panose="02020603050405020304" pitchFamily="18" charset="0"/>
                <a:cs typeface="Times New Roman" panose="02020603050405020304" pitchFamily="18" charset="0"/>
              </a:rPr>
              <a:t>%, au profit du fonds commun des </a:t>
            </a:r>
            <a:r>
              <a:rPr lang="fr-FR" sz="2400" b="1" dirty="0" smtClean="0">
                <a:solidFill>
                  <a:srgbClr val="002060"/>
                </a:solidFill>
                <a:latin typeface="Times New Roman" panose="02020603050405020304" pitchFamily="18" charset="0"/>
                <a:cs typeface="Times New Roman" panose="02020603050405020304" pitchFamily="18" charset="0"/>
              </a:rPr>
              <a:t>collectivités locales</a:t>
            </a:r>
          </a:p>
          <a:p>
            <a:pPr algn="l"/>
            <a:r>
              <a:rPr lang="fr-FR" sz="2400" b="1" dirty="0" smtClean="0">
                <a:solidFill>
                  <a:srgbClr val="002060"/>
                </a:solidFill>
                <a:latin typeface="Times New Roman" panose="02020603050405020304" pitchFamily="18" charset="0"/>
                <a:cs typeface="Times New Roman" panose="02020603050405020304" pitchFamily="18" charset="0"/>
              </a:rPr>
              <a:t>              (</a:t>
            </a:r>
            <a:r>
              <a:rPr lang="fr-FR" sz="2400" b="1" dirty="0">
                <a:solidFill>
                  <a:srgbClr val="002060"/>
                </a:solidFill>
                <a:latin typeface="Times New Roman" panose="02020603050405020304" pitchFamily="18" charset="0"/>
                <a:cs typeface="Times New Roman" panose="02020603050405020304" pitchFamily="18" charset="0"/>
              </a:rPr>
              <a:t>F.C.C.L</a:t>
            </a:r>
            <a:r>
              <a:rPr lang="fr-FR" sz="2400" b="1" dirty="0" smtClean="0">
                <a:solidFill>
                  <a:srgbClr val="002060"/>
                </a:solidFill>
                <a:latin typeface="Times New Roman" panose="02020603050405020304" pitchFamily="18" charset="0"/>
                <a:cs typeface="Times New Roman" panose="02020603050405020304" pitchFamily="18" charset="0"/>
              </a:rPr>
              <a:t>.)              (CSGCL) </a:t>
            </a:r>
          </a:p>
          <a:p>
            <a:pPr algn="l"/>
            <a:r>
              <a:rPr lang="fr-FR" sz="2400" dirty="0" smtClean="0">
                <a:solidFill>
                  <a:srgbClr val="C00000"/>
                </a:solidFill>
                <a:latin typeface="Times New Roman" panose="02020603050405020304" pitchFamily="18" charset="0"/>
                <a:cs typeface="Times New Roman" panose="02020603050405020304" pitchFamily="18" charset="0"/>
              </a:rPr>
              <a:t>  </a:t>
            </a:r>
            <a:endParaRPr lang="fr-FR" sz="2400" dirty="0">
              <a:solidFill>
                <a:srgbClr val="C00000"/>
              </a:solidFill>
              <a:latin typeface="Times New Roman" panose="02020603050405020304" pitchFamily="18" charset="0"/>
              <a:cs typeface="Times New Roman" panose="02020603050405020304" pitchFamily="18" charset="0"/>
            </a:endParaRPr>
          </a:p>
          <a:p>
            <a:pPr algn="l"/>
            <a:r>
              <a:rPr lang="fr-FR" sz="2400" b="1" dirty="0">
                <a:solidFill>
                  <a:schemeClr val="tx1"/>
                </a:solidFill>
                <a:latin typeface="Times New Roman" panose="02020603050405020304" pitchFamily="18" charset="0"/>
                <a:cs typeface="Times New Roman" panose="02020603050405020304" pitchFamily="18" charset="0"/>
              </a:rPr>
              <a:t>Pour les affaires </a:t>
            </a:r>
            <a:r>
              <a:rPr lang="fr-FR" sz="2400" b="1" dirty="0" smtClean="0">
                <a:solidFill>
                  <a:schemeClr val="tx1"/>
                </a:solidFill>
                <a:latin typeface="Times New Roman" panose="02020603050405020304" pitchFamily="18" charset="0"/>
                <a:cs typeface="Times New Roman" panose="02020603050405020304" pitchFamily="18" charset="0"/>
              </a:rPr>
              <a:t>réalisées </a:t>
            </a:r>
            <a:r>
              <a:rPr lang="fr-FR" sz="2400" b="1" dirty="0">
                <a:solidFill>
                  <a:schemeClr val="tx1"/>
                </a:solidFill>
                <a:latin typeface="Times New Roman" panose="02020603050405020304" pitchFamily="18" charset="0"/>
                <a:cs typeface="Times New Roman" panose="02020603050405020304" pitchFamily="18" charset="0"/>
              </a:rPr>
              <a:t>par les entreprises relevant de la </a:t>
            </a:r>
            <a:r>
              <a:rPr lang="fr-FR" sz="2400" b="1" dirty="0" smtClean="0">
                <a:solidFill>
                  <a:schemeClr val="tx1"/>
                </a:solidFill>
                <a:latin typeface="Times New Roman" panose="02020603050405020304" pitchFamily="18" charset="0"/>
                <a:cs typeface="Times New Roman" panose="02020603050405020304" pitchFamily="18" charset="0"/>
              </a:rPr>
              <a:t>compétence </a:t>
            </a:r>
            <a:r>
              <a:rPr lang="fr-FR" sz="2400" b="1" dirty="0">
                <a:solidFill>
                  <a:schemeClr val="tx1"/>
                </a:solidFill>
                <a:latin typeface="Times New Roman" panose="02020603050405020304" pitchFamily="18" charset="0"/>
                <a:cs typeface="Times New Roman" panose="02020603050405020304" pitchFamily="18" charset="0"/>
              </a:rPr>
              <a:t>de la </a:t>
            </a:r>
            <a:r>
              <a:rPr lang="fr-FR" sz="2400" b="1" u="sng" dirty="0">
                <a:solidFill>
                  <a:srgbClr val="C00000"/>
                </a:solidFill>
                <a:latin typeface="Times New Roman" panose="02020603050405020304" pitchFamily="18" charset="0"/>
                <a:cs typeface="Times New Roman" panose="02020603050405020304" pitchFamily="18" charset="0"/>
              </a:rPr>
              <a:t>direction des </a:t>
            </a:r>
            <a:r>
              <a:rPr lang="fr-FR" sz="2400" b="1" u="sng" dirty="0" smtClean="0">
                <a:solidFill>
                  <a:srgbClr val="C00000"/>
                </a:solidFill>
                <a:latin typeface="Times New Roman" panose="02020603050405020304" pitchFamily="18" charset="0"/>
                <a:cs typeface="Times New Roman" panose="02020603050405020304" pitchFamily="18" charset="0"/>
              </a:rPr>
              <a:t>grandes entreprises</a:t>
            </a:r>
            <a:r>
              <a:rPr lang="fr-FR" sz="2400" b="1" dirty="0">
                <a:solidFill>
                  <a:schemeClr val="tx1"/>
                </a:solidFill>
                <a:latin typeface="Times New Roman" panose="02020603050405020304" pitchFamily="18" charset="0"/>
                <a:cs typeface="Times New Roman" panose="02020603050405020304" pitchFamily="18" charset="0"/>
              </a:rPr>
              <a:t>, la quote-part revenant aux communes est </a:t>
            </a:r>
            <a:r>
              <a:rPr lang="fr-FR" sz="2400" b="1" dirty="0" smtClean="0">
                <a:solidFill>
                  <a:schemeClr val="tx1"/>
                </a:solidFill>
                <a:latin typeface="Times New Roman" panose="02020603050405020304" pitchFamily="18" charset="0"/>
                <a:cs typeface="Times New Roman" panose="02020603050405020304" pitchFamily="18" charset="0"/>
              </a:rPr>
              <a:t>affectée </a:t>
            </a:r>
            <a:r>
              <a:rPr lang="fr-FR" sz="2400" b="1" dirty="0">
                <a:solidFill>
                  <a:schemeClr val="tx1"/>
                </a:solidFill>
                <a:latin typeface="Times New Roman" panose="02020603050405020304" pitchFamily="18" charset="0"/>
                <a:cs typeface="Times New Roman" panose="02020603050405020304" pitchFamily="18" charset="0"/>
              </a:rPr>
              <a:t>au </a:t>
            </a:r>
            <a:r>
              <a:rPr lang="fr-FR" sz="2400" b="1" u="sng" dirty="0">
                <a:solidFill>
                  <a:srgbClr val="C00000"/>
                </a:solidFill>
                <a:latin typeface="Times New Roman" panose="02020603050405020304" pitchFamily="18" charset="0"/>
                <a:cs typeface="Times New Roman" panose="02020603050405020304" pitchFamily="18" charset="0"/>
              </a:rPr>
              <a:t>fonds commun des </a:t>
            </a:r>
            <a:r>
              <a:rPr lang="fr-FR" sz="2400" b="1" u="sng" dirty="0" smtClean="0">
                <a:solidFill>
                  <a:srgbClr val="C00000"/>
                </a:solidFill>
                <a:latin typeface="Times New Roman" panose="02020603050405020304" pitchFamily="18" charset="0"/>
                <a:cs typeface="Times New Roman" panose="02020603050405020304" pitchFamily="18" charset="0"/>
              </a:rPr>
              <a:t>collectivités locales.</a:t>
            </a:r>
            <a:endParaRPr lang="fr-FR" sz="2400" b="1" u="sng" dirty="0">
              <a:solidFill>
                <a:srgbClr val="C00000"/>
              </a:solidFill>
              <a:latin typeface="Times New Roman" panose="02020603050405020304" pitchFamily="18" charset="0"/>
              <a:cs typeface="Times New Roman" panose="02020603050405020304" pitchFamily="18" charset="0"/>
            </a:endParaRPr>
          </a:p>
        </p:txBody>
      </p:sp>
      <p:sp>
        <p:nvSpPr>
          <p:cNvPr id="7" name="Flèche droite 6"/>
          <p:cNvSpPr/>
          <p:nvPr/>
        </p:nvSpPr>
        <p:spPr bwMode="auto">
          <a:xfrm>
            <a:off x="0" y="2494598"/>
            <a:ext cx="1444486" cy="484632"/>
          </a:xfrm>
          <a:prstGeom prst="rightArrow">
            <a:avLst/>
          </a:prstGeom>
          <a:solidFill>
            <a:srgbClr val="00206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8" name="Flèche droite 7"/>
          <p:cNvSpPr/>
          <p:nvPr/>
        </p:nvSpPr>
        <p:spPr bwMode="auto">
          <a:xfrm>
            <a:off x="-1" y="3222299"/>
            <a:ext cx="1444487" cy="484632"/>
          </a:xfrm>
          <a:prstGeom prst="rightArrow">
            <a:avLst/>
          </a:prstGeom>
          <a:solidFill>
            <a:srgbClr val="7030A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9" name="Flèche droite 8"/>
          <p:cNvSpPr/>
          <p:nvPr/>
        </p:nvSpPr>
        <p:spPr bwMode="auto">
          <a:xfrm>
            <a:off x="-2" y="3950000"/>
            <a:ext cx="1444487" cy="484632"/>
          </a:xfrm>
          <a:prstGeom prst="rightArrow">
            <a:avLst/>
          </a:prstGeom>
          <a:solidFill>
            <a:srgbClr val="A45A10"/>
          </a:solidFill>
          <a:ln w="9525" cap="flat" cmpd="sng" algn="ctr">
            <a:solidFill>
              <a:srgbClr val="D0D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0" name="Flèche droite 9"/>
          <p:cNvSpPr/>
          <p:nvPr/>
        </p:nvSpPr>
        <p:spPr bwMode="auto">
          <a:xfrm>
            <a:off x="2517912" y="4327683"/>
            <a:ext cx="1021544" cy="484632"/>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11197833"/>
      </p:ext>
    </p:extLst>
  </p:cSld>
  <p:clrMapOvr>
    <a:masterClrMapping/>
  </p:clrMapOvr>
  <mc:AlternateContent xmlns:mc="http://schemas.openxmlformats.org/markup-compatibility/2006" xmlns:p14="http://schemas.microsoft.com/office/powerpoint/2010/main">
    <mc:Choice Requires="p14">
      <p:transition spd="slow" p14:dur="2000" advTm="11457">
        <p14:prism isContent="1"/>
      </p:transition>
    </mc:Choice>
    <mc:Fallback xmlns="">
      <p:transition spd="slow" advTm="114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12"/>
                </p:tgtEl>
              </p:cMediaNode>
            </p:audio>
          </p:childTnLst>
        </p:cTn>
      </p:par>
    </p:tnLst>
    <p:bldLst>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07016" y="514814"/>
            <a:ext cx="8188655" cy="504437"/>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lvl="0" algn="ctr" rtl="0"/>
            <a:r>
              <a:rPr lang="fr-FR" sz="2400" b="1" dirty="0" smtClean="0">
                <a:latin typeface="Arial" pitchFamily="34" charset="0"/>
                <a:ea typeface="Calibri" pitchFamily="34" charset="0"/>
              </a:rPr>
              <a:t>Quelques Testes règlementaires </a:t>
            </a:r>
          </a:p>
        </p:txBody>
      </p:sp>
      <p:sp>
        <p:nvSpPr>
          <p:cNvPr id="2049" name="Rectangle 1"/>
          <p:cNvSpPr>
            <a:spLocks noChangeArrowheads="1"/>
          </p:cNvSpPr>
          <p:nvPr/>
        </p:nvSpPr>
        <p:spPr bwMode="auto">
          <a:xfrm>
            <a:off x="224979" y="1327028"/>
            <a:ext cx="8722600" cy="954107"/>
          </a:xfrm>
          <a:prstGeom prst="rect">
            <a:avLst/>
          </a:prstGeom>
          <a:solidFill>
            <a:schemeClr val="accent5">
              <a:lumMod val="60000"/>
              <a:lumOff val="40000"/>
            </a:schemeClr>
          </a:solidFill>
          <a:ln w="9525">
            <a:solidFill>
              <a:schemeClr val="accent2">
                <a:lumMod val="2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fr-FR" sz="2800" b="1" dirty="0">
                <a:solidFill>
                  <a:schemeClr val="tx1"/>
                </a:solidFill>
              </a:rPr>
              <a:t>Loi n</a:t>
            </a:r>
            <a:r>
              <a:rPr lang="fr-FR" sz="2800" dirty="0">
                <a:solidFill>
                  <a:schemeClr val="tx1"/>
                </a:solidFill>
              </a:rPr>
              <a:t>° </a:t>
            </a:r>
            <a:r>
              <a:rPr lang="fr-FR" sz="2800" b="1" dirty="0">
                <a:solidFill>
                  <a:schemeClr val="tx1"/>
                </a:solidFill>
              </a:rPr>
              <a:t>04-02 du </a:t>
            </a:r>
            <a:r>
              <a:rPr lang="fr-FR" sz="2800" b="1" dirty="0" smtClean="0">
                <a:solidFill>
                  <a:schemeClr val="tx1"/>
                </a:solidFill>
              </a:rPr>
              <a:t>23 </a:t>
            </a:r>
            <a:r>
              <a:rPr lang="fr-FR" sz="2800" b="1" dirty="0">
                <a:solidFill>
                  <a:schemeClr val="tx1"/>
                </a:solidFill>
              </a:rPr>
              <a:t>juin 2004 fixant les règles applicables </a:t>
            </a:r>
            <a:r>
              <a:rPr lang="fr-FR" sz="2800" b="1" dirty="0" smtClean="0">
                <a:solidFill>
                  <a:schemeClr val="tx1"/>
                </a:solidFill>
              </a:rPr>
              <a:t>aux pratiques </a:t>
            </a:r>
            <a:r>
              <a:rPr lang="fr-FR" sz="2800" b="1" dirty="0">
                <a:solidFill>
                  <a:schemeClr val="tx1"/>
                </a:solidFill>
              </a:rPr>
              <a:t>commerciales</a:t>
            </a:r>
            <a:r>
              <a:rPr lang="fr-FR" sz="2800" b="1" dirty="0" smtClean="0">
                <a:solidFill>
                  <a:schemeClr val="tx1"/>
                </a:solidFill>
              </a:rPr>
              <a:t>.</a:t>
            </a:r>
            <a:endParaRPr lang="fr-FR" sz="2800" b="1" dirty="0">
              <a:solidFill>
                <a:schemeClr val="tx1"/>
              </a:solidFill>
            </a:endParaRPr>
          </a:p>
        </p:txBody>
      </p:sp>
      <p:sp>
        <p:nvSpPr>
          <p:cNvPr id="3" name="Rectangle 2"/>
          <p:cNvSpPr/>
          <p:nvPr/>
        </p:nvSpPr>
        <p:spPr>
          <a:xfrm>
            <a:off x="153143" y="5657989"/>
            <a:ext cx="8722600" cy="707886"/>
          </a:xfrm>
          <a:prstGeom prst="rect">
            <a:avLst/>
          </a:prstGeom>
          <a:solidFill>
            <a:schemeClr val="tx2">
              <a:lumMod val="60000"/>
              <a:lumOff val="40000"/>
            </a:schemeClr>
          </a:solidFill>
          <a:ln>
            <a:solidFill>
              <a:schemeClr val="accent2">
                <a:lumMod val="25000"/>
              </a:schemeClr>
            </a:solidFill>
          </a:ln>
        </p:spPr>
        <p:txBody>
          <a:bodyPr wrap="square">
            <a:spAutoFit/>
          </a:bodyPr>
          <a:lstStyle/>
          <a:p>
            <a:pPr algn="l"/>
            <a:r>
              <a:rPr lang="fr-FR" sz="2000" b="1" dirty="0">
                <a:solidFill>
                  <a:schemeClr val="tx1"/>
                </a:solidFill>
                <a:cs typeface="Times New Roman" panose="02020603050405020304" pitchFamily="18" charset="0"/>
              </a:rPr>
              <a:t>Vu la loi n° </a:t>
            </a:r>
            <a:r>
              <a:rPr lang="fr-FR" sz="2000" b="1" dirty="0" smtClean="0">
                <a:solidFill>
                  <a:schemeClr val="tx1"/>
                </a:solidFill>
                <a:cs typeface="Times New Roman" panose="02020603050405020304" pitchFamily="18" charset="0"/>
              </a:rPr>
              <a:t>25 </a:t>
            </a:r>
            <a:r>
              <a:rPr lang="fr-FR" sz="2000" b="1" dirty="0">
                <a:solidFill>
                  <a:schemeClr val="tx1"/>
                </a:solidFill>
                <a:cs typeface="Times New Roman" panose="02020603050405020304" pitchFamily="18" charset="0"/>
              </a:rPr>
              <a:t>février 2009 relative à la protection du </a:t>
            </a:r>
            <a:r>
              <a:rPr lang="fr-FR" sz="2000" b="1" dirty="0" smtClean="0">
                <a:solidFill>
                  <a:schemeClr val="tx1"/>
                </a:solidFill>
                <a:cs typeface="Times New Roman" panose="02020603050405020304" pitchFamily="18" charset="0"/>
              </a:rPr>
              <a:t>consommateur et </a:t>
            </a:r>
            <a:r>
              <a:rPr lang="fr-FR" sz="2000" b="1" dirty="0">
                <a:solidFill>
                  <a:schemeClr val="tx1"/>
                </a:solidFill>
                <a:cs typeface="Times New Roman" panose="02020603050405020304" pitchFamily="18" charset="0"/>
              </a:rPr>
              <a:t>à la répression des fraudes ;</a:t>
            </a:r>
          </a:p>
        </p:txBody>
      </p:sp>
      <p:sp>
        <p:nvSpPr>
          <p:cNvPr id="6" name="Rectangle 5"/>
          <p:cNvSpPr/>
          <p:nvPr/>
        </p:nvSpPr>
        <p:spPr>
          <a:xfrm>
            <a:off x="138557" y="2868029"/>
            <a:ext cx="8809022" cy="1200329"/>
          </a:xfrm>
          <a:prstGeom prst="rect">
            <a:avLst/>
          </a:prstGeom>
          <a:solidFill>
            <a:schemeClr val="accent6">
              <a:lumMod val="60000"/>
              <a:lumOff val="40000"/>
            </a:schemeClr>
          </a:solidFill>
          <a:ln>
            <a:solidFill>
              <a:schemeClr val="accent2">
                <a:lumMod val="25000"/>
              </a:schemeClr>
            </a:solidFill>
          </a:ln>
        </p:spPr>
        <p:txBody>
          <a:bodyPr wrap="square">
            <a:spAutoFit/>
          </a:bodyPr>
          <a:lstStyle/>
          <a:p>
            <a:pPr algn="l"/>
            <a:r>
              <a:rPr lang="fr-FR" sz="2400" b="1" dirty="0">
                <a:solidFill>
                  <a:schemeClr val="tx1"/>
                </a:solidFill>
                <a:latin typeface="Times-Roman"/>
              </a:rPr>
              <a:t>Vu la loi n</a:t>
            </a:r>
            <a:r>
              <a:rPr lang="fr-FR" sz="2400" b="1" dirty="0">
                <a:solidFill>
                  <a:schemeClr val="tx1"/>
                </a:solidFill>
                <a:latin typeface="Symbol" panose="05050102010706020507" pitchFamily="18" charset="2"/>
              </a:rPr>
              <a:t>° </a:t>
            </a:r>
            <a:r>
              <a:rPr lang="fr-FR" sz="2400" b="1" dirty="0">
                <a:solidFill>
                  <a:schemeClr val="tx1"/>
                </a:solidFill>
                <a:latin typeface="Times-Roman"/>
              </a:rPr>
              <a:t>04-08 du </a:t>
            </a:r>
            <a:r>
              <a:rPr lang="fr-FR" sz="2400" b="1" dirty="0" smtClean="0">
                <a:solidFill>
                  <a:schemeClr val="tx1"/>
                </a:solidFill>
                <a:latin typeface="Times-Roman"/>
              </a:rPr>
              <a:t>14 </a:t>
            </a:r>
            <a:r>
              <a:rPr lang="fr-FR" sz="2400" b="1" dirty="0">
                <a:solidFill>
                  <a:schemeClr val="tx1"/>
                </a:solidFill>
                <a:latin typeface="Times-Roman"/>
              </a:rPr>
              <a:t>août 2004, modifiée et </a:t>
            </a:r>
            <a:r>
              <a:rPr lang="fr-FR" sz="2400" b="1" dirty="0" smtClean="0">
                <a:solidFill>
                  <a:schemeClr val="tx1"/>
                </a:solidFill>
                <a:latin typeface="Times-Roman"/>
              </a:rPr>
              <a:t>complétée, relative </a:t>
            </a:r>
            <a:r>
              <a:rPr lang="fr-FR" sz="2400" b="1" dirty="0">
                <a:solidFill>
                  <a:schemeClr val="tx1"/>
                </a:solidFill>
                <a:latin typeface="Times-Roman"/>
              </a:rPr>
              <a:t>aux conditions d’exercice des </a:t>
            </a:r>
            <a:r>
              <a:rPr lang="fr-FR" sz="2400" b="1" dirty="0" smtClean="0">
                <a:solidFill>
                  <a:schemeClr val="tx1"/>
                </a:solidFill>
                <a:latin typeface="Times-Roman"/>
              </a:rPr>
              <a:t>activités commerciales </a:t>
            </a:r>
            <a:r>
              <a:rPr lang="fr-FR" sz="2400" dirty="0">
                <a:solidFill>
                  <a:schemeClr val="tx1"/>
                </a:solidFill>
                <a:latin typeface="Times-Roman"/>
              </a:rPr>
              <a:t>;</a:t>
            </a:r>
            <a:endParaRPr lang="fr-FR" sz="2400" dirty="0">
              <a:solidFill>
                <a:schemeClr val="tx1"/>
              </a:solidFill>
            </a:endParaRPr>
          </a:p>
        </p:txBody>
      </p:sp>
      <p:sp>
        <p:nvSpPr>
          <p:cNvPr id="8" name="Rectangle 7"/>
          <p:cNvSpPr/>
          <p:nvPr/>
        </p:nvSpPr>
        <p:spPr>
          <a:xfrm>
            <a:off x="112565" y="4380715"/>
            <a:ext cx="8835014" cy="1015663"/>
          </a:xfrm>
          <a:prstGeom prst="rect">
            <a:avLst/>
          </a:prstGeom>
          <a:solidFill>
            <a:schemeClr val="accent5">
              <a:lumMod val="75000"/>
            </a:schemeClr>
          </a:solidFill>
          <a:ln>
            <a:solidFill>
              <a:schemeClr val="accent2">
                <a:lumMod val="25000"/>
              </a:schemeClr>
            </a:solidFill>
          </a:ln>
        </p:spPr>
        <p:txBody>
          <a:bodyPr wrap="square">
            <a:spAutoFit/>
          </a:bodyPr>
          <a:lstStyle/>
          <a:p>
            <a:pPr algn="l"/>
            <a:r>
              <a:rPr lang="fr-FR" sz="2000" b="1" dirty="0">
                <a:solidFill>
                  <a:srgbClr val="002060"/>
                </a:solidFill>
                <a:latin typeface="Times-Roman"/>
              </a:rPr>
              <a:t>Vu le décret exécutif n</a:t>
            </a:r>
            <a:r>
              <a:rPr lang="fr-FR" sz="2000" b="1" dirty="0">
                <a:solidFill>
                  <a:srgbClr val="002060"/>
                </a:solidFill>
                <a:latin typeface="Symbol" panose="05050102010706020507" pitchFamily="18" charset="2"/>
              </a:rPr>
              <a:t>° </a:t>
            </a:r>
            <a:r>
              <a:rPr lang="fr-FR" sz="2000" b="1" dirty="0">
                <a:solidFill>
                  <a:srgbClr val="002060"/>
                </a:solidFill>
                <a:latin typeface="Times-Roman"/>
              </a:rPr>
              <a:t>05-468 </a:t>
            </a:r>
            <a:r>
              <a:rPr lang="fr-FR" sz="2000" b="1" dirty="0" smtClean="0">
                <a:solidFill>
                  <a:srgbClr val="002060"/>
                </a:solidFill>
                <a:latin typeface="Times-Roman"/>
              </a:rPr>
              <a:t>du10 </a:t>
            </a:r>
            <a:r>
              <a:rPr lang="fr-FR" sz="2000" b="1" dirty="0">
                <a:solidFill>
                  <a:srgbClr val="002060"/>
                </a:solidFill>
                <a:latin typeface="Times-Roman"/>
              </a:rPr>
              <a:t>décembre 2005 fixant </a:t>
            </a:r>
            <a:r>
              <a:rPr lang="fr-FR" sz="2000" b="1" dirty="0" smtClean="0">
                <a:solidFill>
                  <a:srgbClr val="002060"/>
                </a:solidFill>
                <a:latin typeface="Times-Roman"/>
              </a:rPr>
              <a:t>les conditions </a:t>
            </a:r>
            <a:r>
              <a:rPr lang="fr-FR" sz="2000" b="1" dirty="0">
                <a:solidFill>
                  <a:srgbClr val="002060"/>
                </a:solidFill>
                <a:latin typeface="Times-Roman"/>
              </a:rPr>
              <a:t>et les modalités d’établissement de la </a:t>
            </a:r>
            <a:r>
              <a:rPr lang="fr-FR" sz="2000" b="1" dirty="0" smtClean="0">
                <a:solidFill>
                  <a:srgbClr val="002060"/>
                </a:solidFill>
                <a:latin typeface="Times-Roman"/>
              </a:rPr>
              <a:t>facture, du </a:t>
            </a:r>
            <a:r>
              <a:rPr lang="fr-FR" sz="2000" b="1" dirty="0">
                <a:solidFill>
                  <a:srgbClr val="002060"/>
                </a:solidFill>
                <a:latin typeface="Times-Roman"/>
              </a:rPr>
              <a:t>bon de transfert, du bon de livraison et de la </a:t>
            </a:r>
            <a:r>
              <a:rPr lang="fr-FR" sz="2000" b="1" dirty="0" smtClean="0">
                <a:solidFill>
                  <a:srgbClr val="002060"/>
                </a:solidFill>
                <a:latin typeface="Times-Roman"/>
              </a:rPr>
              <a:t>facture récapitulative </a:t>
            </a:r>
            <a:r>
              <a:rPr lang="fr-FR" sz="2000" b="1" dirty="0">
                <a:solidFill>
                  <a:srgbClr val="002060"/>
                </a:solidFill>
                <a:latin typeface="Times-Roman"/>
              </a:rPr>
              <a:t>;</a:t>
            </a:r>
            <a:endParaRPr lang="fr-FR" sz="2000" b="1" dirty="0">
              <a:solidFill>
                <a:srgbClr val="002060"/>
              </a:solidFill>
            </a:endParaRPr>
          </a:p>
        </p:txBody>
      </p:sp>
      <p:sp>
        <p:nvSpPr>
          <p:cNvPr id="9" name="Espace réservé du pied de page 8"/>
          <p:cNvSpPr>
            <a:spLocks noGrp="1"/>
          </p:cNvSpPr>
          <p:nvPr>
            <p:ph type="ftr" sz="quarter" idx="10"/>
          </p:nvPr>
        </p:nvSpPr>
        <p:spPr/>
        <p:txBody>
          <a:bodyPr/>
          <a:lstStyle/>
          <a:p>
            <a:pPr>
              <a:defRPr/>
            </a:pPr>
            <a:r>
              <a:rPr lang="en-US" altLang="ko-KR" smtClean="0"/>
              <a:t>2</a:t>
            </a:r>
            <a:endParaRPr lang="en-US" altLang="ko-K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580">
        <p14:prism isContent="1"/>
      </p:transition>
    </mc:Choice>
    <mc:Fallback xmlns="">
      <p:transition spd="slow" advTm="95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49"/>
                                        </p:tgtEl>
                                        <p:attrNameLst>
                                          <p:attrName>style.visibility</p:attrName>
                                        </p:attrNameLst>
                                      </p:cBhvr>
                                      <p:to>
                                        <p:strVal val="visible"/>
                                      </p:to>
                                    </p:set>
                                    <p:animEffect transition="in" filter="fade">
                                      <p:cBhvr>
                                        <p:cTn id="11" dur="1000"/>
                                        <p:tgtEl>
                                          <p:spTgt spid="2049"/>
                                        </p:tgtEl>
                                      </p:cBhvr>
                                    </p:animEffect>
                                    <p:anim calcmode="lin" valueType="num">
                                      <p:cBhvr>
                                        <p:cTn id="12" dur="1000" fill="hold"/>
                                        <p:tgtEl>
                                          <p:spTgt spid="2049"/>
                                        </p:tgtEl>
                                        <p:attrNameLst>
                                          <p:attrName>ppt_x</p:attrName>
                                        </p:attrNameLst>
                                      </p:cBhvr>
                                      <p:tavLst>
                                        <p:tav tm="0">
                                          <p:val>
                                            <p:strVal val="#ppt_x"/>
                                          </p:val>
                                        </p:tav>
                                        <p:tav tm="100000">
                                          <p:val>
                                            <p:strVal val="#ppt_x"/>
                                          </p:val>
                                        </p:tav>
                                      </p:tavLst>
                                    </p:anim>
                                    <p:anim calcmode="lin" valueType="num">
                                      <p:cBhvr>
                                        <p:cTn id="13"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4"/>
                </p:tgtEl>
              </p:cMediaNode>
            </p:audio>
          </p:childTnLst>
        </p:cTn>
      </p:par>
    </p:tnLst>
    <p:bldLst>
      <p:bldP spid="7" grpId="0" animBg="1"/>
      <p:bldP spid="2049" grpId="0" animBg="1"/>
      <p:bldP spid="3"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89075"/>
            <a:ext cx="9144000" cy="4275138"/>
          </a:xfrm>
        </p:spPr>
        <p:txBody>
          <a:bodyPr/>
          <a:lstStyle/>
          <a:p>
            <a:pPr marL="0" indent="0">
              <a:buNone/>
            </a:pPr>
            <a:r>
              <a:rPr lang="fr-FR" dirty="0" smtClean="0">
                <a:solidFill>
                  <a:srgbClr val="C00000"/>
                </a:solidFill>
              </a:rPr>
              <a:t>REPARTITION DE LA TAXE SUR LA VALEUR AJOUTEE « TVA » </a:t>
            </a:r>
            <a:endParaRPr lang="fr-FR" dirty="0">
              <a:solidFill>
                <a:srgbClr val="C00000"/>
              </a:solidFill>
            </a:endParaRPr>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6" name="Rectangle 5"/>
          <p:cNvSpPr/>
          <p:nvPr/>
        </p:nvSpPr>
        <p:spPr>
          <a:xfrm>
            <a:off x="0" y="1900210"/>
            <a:ext cx="9144000" cy="4893647"/>
          </a:xfrm>
          <a:prstGeom prst="rect">
            <a:avLst/>
          </a:prstGeom>
          <a:solidFill>
            <a:schemeClr val="accent1">
              <a:lumMod val="40000"/>
              <a:lumOff val="60000"/>
            </a:schemeClr>
          </a:solidFill>
        </p:spPr>
        <p:txBody>
          <a:bodyPr wrap="square">
            <a:spAutoFit/>
          </a:bodyPr>
          <a:lstStyle/>
          <a:p>
            <a:pPr algn="l"/>
            <a:r>
              <a:rPr lang="fr-FR" sz="2800" b="1" u="sng" dirty="0" smtClean="0">
                <a:solidFill>
                  <a:srgbClr val="002060"/>
                </a:solidFill>
                <a:latin typeface="Times New Roman" panose="02020603050405020304" pitchFamily="18" charset="0"/>
                <a:cs typeface="Times New Roman" panose="02020603050405020304" pitchFamily="18" charset="0"/>
              </a:rPr>
              <a:t>2 </a:t>
            </a:r>
            <a:r>
              <a:rPr lang="fr-FR" sz="2800" b="1" u="sng" dirty="0">
                <a:solidFill>
                  <a:srgbClr val="002060"/>
                </a:solidFill>
                <a:latin typeface="Times New Roman" panose="02020603050405020304" pitchFamily="18" charset="0"/>
                <a:cs typeface="Times New Roman" panose="02020603050405020304" pitchFamily="18" charset="0"/>
              </a:rPr>
              <a:t>- Pour les affaires faites a l’importation </a:t>
            </a:r>
            <a:r>
              <a:rPr lang="fr-FR" sz="2800" b="1" u="sng" dirty="0" smtClean="0">
                <a:solidFill>
                  <a:srgbClr val="002060"/>
                </a:solidFill>
                <a:latin typeface="Times New Roman" panose="02020603050405020304" pitchFamily="18" charset="0"/>
                <a:cs typeface="Times New Roman" panose="02020603050405020304" pitchFamily="18" charset="0"/>
              </a:rPr>
              <a:t>:</a:t>
            </a:r>
          </a:p>
          <a:p>
            <a:pPr algn="l"/>
            <a:endParaRPr lang="fr-FR" sz="2800" b="1" u="sng" dirty="0">
              <a:solidFill>
                <a:srgbClr val="002060"/>
              </a:solidFill>
              <a:latin typeface="Times New Roman" panose="02020603050405020304" pitchFamily="18" charset="0"/>
              <a:cs typeface="Times New Roman" panose="02020603050405020304" pitchFamily="18" charset="0"/>
            </a:endParaRPr>
          </a:p>
          <a:p>
            <a:pPr algn="l"/>
            <a:r>
              <a:rPr lang="fr-FR" sz="3200" dirty="0" smtClean="0">
                <a:solidFill>
                  <a:srgbClr val="C00000"/>
                </a:solidFill>
                <a:latin typeface="Times New Roman" panose="02020603050405020304" pitchFamily="18" charset="0"/>
                <a:cs typeface="Times New Roman" panose="02020603050405020304" pitchFamily="18" charset="0"/>
              </a:rPr>
              <a:t>              85 </a:t>
            </a:r>
            <a:r>
              <a:rPr lang="fr-FR" sz="3200" dirty="0">
                <a:solidFill>
                  <a:srgbClr val="C00000"/>
                </a:solidFill>
                <a:latin typeface="Times New Roman" panose="02020603050405020304" pitchFamily="18" charset="0"/>
                <a:cs typeface="Times New Roman" panose="02020603050405020304" pitchFamily="18" charset="0"/>
              </a:rPr>
              <a:t>%, au profit du budget de l’Etat </a:t>
            </a:r>
            <a:r>
              <a:rPr lang="fr-FR" sz="3200" dirty="0" smtClean="0">
                <a:solidFill>
                  <a:srgbClr val="C00000"/>
                </a:solidFill>
                <a:latin typeface="Times New Roman" panose="02020603050405020304" pitchFamily="18" charset="0"/>
                <a:cs typeface="Times New Roman" panose="02020603050405020304" pitchFamily="18" charset="0"/>
              </a:rPr>
              <a:t>;</a:t>
            </a:r>
          </a:p>
          <a:p>
            <a:pPr algn="l"/>
            <a:endParaRPr lang="fr-FR" sz="3200" dirty="0">
              <a:solidFill>
                <a:srgbClr val="C00000"/>
              </a:solidFill>
              <a:latin typeface="Times New Roman" panose="02020603050405020304" pitchFamily="18" charset="0"/>
              <a:cs typeface="Times New Roman" panose="02020603050405020304" pitchFamily="18" charset="0"/>
            </a:endParaRPr>
          </a:p>
          <a:p>
            <a:pPr algn="l"/>
            <a:r>
              <a:rPr lang="fr-FR" sz="3200" dirty="0" smtClean="0">
                <a:solidFill>
                  <a:srgbClr val="C00000"/>
                </a:solidFill>
                <a:latin typeface="Times New Roman" panose="02020603050405020304" pitchFamily="18" charset="0"/>
                <a:cs typeface="Times New Roman" panose="02020603050405020304" pitchFamily="18" charset="0"/>
              </a:rPr>
              <a:t>                     </a:t>
            </a:r>
            <a:r>
              <a:rPr lang="fr-FR" sz="3200" b="1" dirty="0" smtClean="0">
                <a:solidFill>
                  <a:srgbClr val="111111"/>
                </a:solidFill>
                <a:latin typeface="Times New Roman" panose="02020603050405020304" pitchFamily="18" charset="0"/>
                <a:cs typeface="Times New Roman" panose="02020603050405020304" pitchFamily="18" charset="0"/>
              </a:rPr>
              <a:t>15 </a:t>
            </a:r>
            <a:r>
              <a:rPr lang="fr-FR" sz="3200" b="1" dirty="0">
                <a:solidFill>
                  <a:srgbClr val="111111"/>
                </a:solidFill>
                <a:latin typeface="Times New Roman" panose="02020603050405020304" pitchFamily="18" charset="0"/>
                <a:cs typeface="Times New Roman" panose="02020603050405020304" pitchFamily="18" charset="0"/>
              </a:rPr>
              <a:t>%, au profit du fonds commun des </a:t>
            </a:r>
            <a:r>
              <a:rPr lang="fr-FR" sz="3200" b="1" dirty="0" smtClean="0">
                <a:solidFill>
                  <a:srgbClr val="111111"/>
                </a:solidFill>
                <a:latin typeface="Times New Roman" panose="02020603050405020304" pitchFamily="18" charset="0"/>
                <a:cs typeface="Times New Roman" panose="02020603050405020304" pitchFamily="18" charset="0"/>
              </a:rPr>
              <a:t>collectivités </a:t>
            </a:r>
            <a:r>
              <a:rPr lang="fr-FR" sz="3200" b="1" dirty="0">
                <a:solidFill>
                  <a:srgbClr val="111111"/>
                </a:solidFill>
                <a:latin typeface="Times New Roman" panose="02020603050405020304" pitchFamily="18" charset="0"/>
                <a:cs typeface="Times New Roman" panose="02020603050405020304" pitchFamily="18" charset="0"/>
              </a:rPr>
              <a:t>locales (F.C.C.L.).</a:t>
            </a:r>
          </a:p>
          <a:p>
            <a:pPr algn="l"/>
            <a:r>
              <a:rPr lang="fr-FR" sz="3200" dirty="0">
                <a:solidFill>
                  <a:srgbClr val="002060"/>
                </a:solidFill>
                <a:latin typeface="Times New Roman" panose="02020603050405020304" pitchFamily="18" charset="0"/>
                <a:cs typeface="Times New Roman" panose="02020603050405020304" pitchFamily="18" charset="0"/>
              </a:rPr>
              <a:t>La quote-part </a:t>
            </a:r>
            <a:r>
              <a:rPr lang="fr-FR" sz="3200" dirty="0" smtClean="0">
                <a:solidFill>
                  <a:srgbClr val="002060"/>
                </a:solidFill>
                <a:latin typeface="Times New Roman" panose="02020603050405020304" pitchFamily="18" charset="0"/>
                <a:cs typeface="Times New Roman" panose="02020603050405020304" pitchFamily="18" charset="0"/>
              </a:rPr>
              <a:t>affectée </a:t>
            </a:r>
            <a:r>
              <a:rPr lang="fr-FR" sz="3200" dirty="0">
                <a:solidFill>
                  <a:srgbClr val="002060"/>
                </a:solidFill>
                <a:latin typeface="Times New Roman" panose="02020603050405020304" pitchFamily="18" charset="0"/>
                <a:cs typeface="Times New Roman" panose="02020603050405020304" pitchFamily="18" charset="0"/>
              </a:rPr>
              <a:t>au fonds commun des </a:t>
            </a:r>
            <a:r>
              <a:rPr lang="fr-FR" sz="3200" dirty="0" smtClean="0">
                <a:solidFill>
                  <a:srgbClr val="002060"/>
                </a:solidFill>
                <a:latin typeface="Times New Roman" panose="02020603050405020304" pitchFamily="18" charset="0"/>
                <a:cs typeface="Times New Roman" panose="02020603050405020304" pitchFamily="18" charset="0"/>
              </a:rPr>
              <a:t>collectivités </a:t>
            </a:r>
            <a:r>
              <a:rPr lang="fr-FR" sz="3200" dirty="0">
                <a:solidFill>
                  <a:srgbClr val="002060"/>
                </a:solidFill>
                <a:latin typeface="Times New Roman" panose="02020603050405020304" pitchFamily="18" charset="0"/>
                <a:cs typeface="Times New Roman" panose="02020603050405020304" pitchFamily="18" charset="0"/>
              </a:rPr>
              <a:t>locales est repartie entre les </a:t>
            </a:r>
            <a:r>
              <a:rPr lang="fr-FR" sz="3200" dirty="0" smtClean="0">
                <a:solidFill>
                  <a:srgbClr val="002060"/>
                </a:solidFill>
                <a:latin typeface="Times New Roman" panose="02020603050405020304" pitchFamily="18" charset="0"/>
                <a:cs typeface="Times New Roman" panose="02020603050405020304" pitchFamily="18" charset="0"/>
              </a:rPr>
              <a:t>collectivités territoriales </a:t>
            </a:r>
            <a:r>
              <a:rPr lang="fr-FR" sz="3200" dirty="0">
                <a:solidFill>
                  <a:srgbClr val="002060"/>
                </a:solidFill>
                <a:latin typeface="Times New Roman" panose="02020603050405020304" pitchFamily="18" charset="0"/>
                <a:cs typeface="Times New Roman" panose="02020603050405020304" pitchFamily="18" charset="0"/>
              </a:rPr>
              <a:t>selon les normes et </a:t>
            </a:r>
            <a:r>
              <a:rPr lang="fr-FR" sz="3200" dirty="0" smtClean="0">
                <a:solidFill>
                  <a:srgbClr val="002060"/>
                </a:solidFill>
                <a:latin typeface="Times New Roman" panose="02020603050405020304" pitchFamily="18" charset="0"/>
                <a:cs typeface="Times New Roman" panose="02020603050405020304" pitchFamily="18" charset="0"/>
              </a:rPr>
              <a:t>critères </a:t>
            </a:r>
            <a:r>
              <a:rPr lang="fr-FR" sz="3200" dirty="0">
                <a:solidFill>
                  <a:srgbClr val="002060"/>
                </a:solidFill>
                <a:latin typeface="Times New Roman" panose="02020603050405020304" pitchFamily="18" charset="0"/>
                <a:cs typeface="Times New Roman" panose="02020603050405020304" pitchFamily="18" charset="0"/>
              </a:rPr>
              <a:t>de </a:t>
            </a:r>
            <a:r>
              <a:rPr lang="fr-FR" sz="3200" dirty="0" smtClean="0">
                <a:solidFill>
                  <a:srgbClr val="002060"/>
                </a:solidFill>
                <a:latin typeface="Times New Roman" panose="02020603050405020304" pitchFamily="18" charset="0"/>
                <a:cs typeface="Times New Roman" panose="02020603050405020304" pitchFamily="18" charset="0"/>
              </a:rPr>
              <a:t>répartition détermines </a:t>
            </a:r>
            <a:r>
              <a:rPr lang="fr-FR" sz="3200" dirty="0">
                <a:solidFill>
                  <a:srgbClr val="002060"/>
                </a:solidFill>
                <a:latin typeface="Times New Roman" panose="02020603050405020304" pitchFamily="18" charset="0"/>
                <a:cs typeface="Times New Roman" panose="02020603050405020304" pitchFamily="18" charset="0"/>
              </a:rPr>
              <a:t>par la </a:t>
            </a:r>
            <a:r>
              <a:rPr lang="fr-FR" sz="3200" dirty="0" smtClean="0">
                <a:solidFill>
                  <a:srgbClr val="002060"/>
                </a:solidFill>
                <a:latin typeface="Times New Roman" panose="02020603050405020304" pitchFamily="18" charset="0"/>
                <a:cs typeface="Times New Roman" panose="02020603050405020304" pitchFamily="18" charset="0"/>
              </a:rPr>
              <a:t>règlementation</a:t>
            </a:r>
            <a:endParaRPr lang="fr-FR" sz="3200" dirty="0">
              <a:solidFill>
                <a:srgbClr val="002060"/>
              </a:solidFill>
              <a:latin typeface="Times New Roman" panose="02020603050405020304" pitchFamily="18" charset="0"/>
              <a:cs typeface="Times New Roman" panose="02020603050405020304" pitchFamily="18" charset="0"/>
            </a:endParaRPr>
          </a:p>
        </p:txBody>
      </p:sp>
      <p:sp>
        <p:nvSpPr>
          <p:cNvPr id="2" name="Flèche droite rayée 1"/>
          <p:cNvSpPr/>
          <p:nvPr/>
        </p:nvSpPr>
        <p:spPr bwMode="auto">
          <a:xfrm>
            <a:off x="31128" y="2825253"/>
            <a:ext cx="1457739" cy="484632"/>
          </a:xfrm>
          <a:prstGeom prst="striped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8" name="Flèche droite rayée 7"/>
          <p:cNvSpPr/>
          <p:nvPr/>
        </p:nvSpPr>
        <p:spPr bwMode="auto">
          <a:xfrm>
            <a:off x="31128" y="3810101"/>
            <a:ext cx="2239617" cy="484632"/>
          </a:xfrm>
          <a:prstGeom prst="striped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732895082"/>
      </p:ext>
    </p:extLst>
  </p:cSld>
  <p:clrMapOvr>
    <a:masterClrMapping/>
  </p:clrMapOvr>
  <mc:AlternateContent xmlns:mc="http://schemas.openxmlformats.org/markup-compatibility/2006" xmlns:p14="http://schemas.microsoft.com/office/powerpoint/2010/main">
    <mc:Choice Requires="p14">
      <p:transition spd="slow" p14:dur="2000" advTm="5148">
        <p14:prism isContent="1"/>
      </p:transition>
    </mc:Choice>
    <mc:Fallback xmlns="">
      <p:transition spd="slow" advTm="51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10"/>
                </p:tgtEl>
              </p:cMediaNode>
            </p:audio>
          </p:childTnLst>
        </p:cTn>
      </p:par>
    </p:tnLst>
    <p:bldLst>
      <p:bldP spid="5" grpId="0" animBg="1"/>
      <p:bldP spid="6" grpId="0" animBg="1"/>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074738"/>
            <a:ext cx="7340600" cy="4275138"/>
          </a:xfrm>
          <a:solidFill>
            <a:schemeClr val="tx2">
              <a:lumMod val="40000"/>
              <a:lumOff val="60000"/>
            </a:schemeClr>
          </a:solidFill>
        </p:spPr>
        <p:txBody>
          <a:bodyPr/>
          <a:lstStyle/>
          <a:p>
            <a:pPr marL="0" indent="0">
              <a:buNone/>
            </a:pPr>
            <a:r>
              <a:rPr lang="fr-FR" dirty="0">
                <a:solidFill>
                  <a:srgbClr val="C00000"/>
                </a:solidFill>
                <a:latin typeface="Arial" pitchFamily="34" charset="0"/>
              </a:rPr>
              <a:t>la taxe sur les pneus neufs aux seuls produits importés</a:t>
            </a:r>
            <a:endParaRPr lang="fr-FR" dirty="0"/>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6" name="Rectangle 1"/>
          <p:cNvSpPr>
            <a:spLocks noChangeArrowheads="1"/>
          </p:cNvSpPr>
          <p:nvPr/>
        </p:nvSpPr>
        <p:spPr bwMode="auto">
          <a:xfrm>
            <a:off x="0" y="1750565"/>
            <a:ext cx="9144000" cy="4832092"/>
          </a:xfrm>
          <a:prstGeom prst="rect">
            <a:avLst/>
          </a:prstGeom>
          <a:solidFill>
            <a:srgbClr val="92D050"/>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2800" b="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750 DA </a:t>
            </a:r>
            <a:r>
              <a:rPr lang="fr-FR"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t>
            </a:r>
            <a:r>
              <a:rPr kumimoji="0" lang="fr-FR" sz="2800" b="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our les pneus des véhicules lourds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28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b="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fr-FR" sz="2800" b="1" u="none" strike="noStrike" cap="none" normalizeH="0" baseline="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450 DA P</a:t>
            </a:r>
            <a:r>
              <a:rPr kumimoji="0" lang="fr-FR" sz="2800" b="0" u="none" strike="noStrike" cap="none" normalizeH="0" baseline="0" dirty="0" smtClean="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our les pneus des véhicules légers.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u="sng"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Le produit de la taxe est affecté comme suit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0" u="sng"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endParaRPr>
          </a:p>
          <a:p>
            <a:pPr marL="355600" marR="0" lvl="0" algn="l" defTabSz="914400" rtl="0" eaLnBrk="0" fontAlgn="base" latinLnBrk="0" hangingPunct="0">
              <a:lnSpc>
                <a:spcPct val="100000"/>
              </a:lnSpc>
              <a:spcBef>
                <a:spcPct val="0"/>
              </a:spcBef>
              <a:spcAft>
                <a:spcPct val="0"/>
              </a:spcAft>
              <a:buClrTx/>
              <a:buSzTx/>
              <a:tabLst/>
            </a:pPr>
            <a:r>
              <a:rPr kumimoji="0" lang="fr-FR" sz="2800" b="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fr-FR" sz="2800" b="1"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35% au profit des communes </a:t>
            </a:r>
            <a:r>
              <a:rPr kumimoji="0" lang="fr-FR" sz="2800" b="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p>
          <a:p>
            <a:pPr marL="355600" marR="0" lvl="0" algn="l" defTabSz="914400" rtl="0" eaLnBrk="0" fontAlgn="base" latinLnBrk="0" hangingPunct="0">
              <a:lnSpc>
                <a:spcPct val="100000"/>
              </a:lnSpc>
              <a:spcBef>
                <a:spcPct val="0"/>
              </a:spcBef>
              <a:spcAft>
                <a:spcPct val="0"/>
              </a:spcAft>
              <a:buClrTx/>
              <a:buSzTx/>
              <a:tabLst/>
            </a:pPr>
            <a:endParaRPr kumimoji="0" lang="fr-FR" sz="2800" b="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endParaRPr>
          </a:p>
          <a:p>
            <a:pPr marL="355600" marR="0" lvl="0" algn="l" defTabSz="914400" rtl="0" eaLnBrk="0" fontAlgn="base" latinLnBrk="0" hangingPunct="0">
              <a:lnSpc>
                <a:spcPct val="100000"/>
              </a:lnSpc>
              <a:spcBef>
                <a:spcPct val="0"/>
              </a:spcBef>
              <a:spcAft>
                <a:spcPct val="0"/>
              </a:spcAft>
              <a:buClrTx/>
              <a:buSzTx/>
              <a:tabLst/>
            </a:pPr>
            <a:r>
              <a:rPr kumimoji="0" lang="fr-FR" sz="2800" b="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35%</a:t>
            </a:r>
            <a:r>
              <a:rPr kumimoji="0" lang="fr-FR" sz="2800" b="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au profit du Budget de l’Etat ;</a:t>
            </a:r>
          </a:p>
          <a:p>
            <a:pPr marL="355600" marR="0" lvl="0" algn="l" defTabSz="914400" rtl="0" eaLnBrk="0" fontAlgn="base" latinLnBrk="0" hangingPunct="0">
              <a:lnSpc>
                <a:spcPct val="100000"/>
              </a:lnSpc>
              <a:spcBef>
                <a:spcPct val="0"/>
              </a:spcBef>
              <a:spcAft>
                <a:spcPct val="0"/>
              </a:spcAft>
              <a:buClrTx/>
              <a:buSzTx/>
              <a:tabLst/>
            </a:pPr>
            <a:endParaRPr kumimoji="0" lang="fr-FR" sz="2800" b="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endParaRPr>
          </a:p>
          <a:p>
            <a:pPr marL="355600" marR="0" lvl="0" algn="l" defTabSz="914400" rtl="0" eaLnBrk="0" fontAlgn="base" latinLnBrk="0" hangingPunct="0">
              <a:lnSpc>
                <a:spcPct val="100000"/>
              </a:lnSpc>
              <a:spcBef>
                <a:spcPct val="0"/>
              </a:spcBef>
              <a:spcAft>
                <a:spcPct val="0"/>
              </a:spcAft>
              <a:buClrTx/>
              <a:buSzTx/>
              <a:tabLst/>
            </a:pPr>
            <a:r>
              <a:rPr kumimoji="0" lang="fr-FR" sz="2800" b="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30 %</a:t>
            </a:r>
            <a:r>
              <a:rPr kumimoji="0" lang="fr-FR" sz="2800" b="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au profit du Fonds spécial de Solidarité Nationale.</a:t>
            </a:r>
            <a:endParaRPr kumimoji="0" lang="fr-FR" sz="2800" b="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Flèche droite rayée 6"/>
          <p:cNvSpPr/>
          <p:nvPr/>
        </p:nvSpPr>
        <p:spPr bwMode="auto">
          <a:xfrm>
            <a:off x="-12192" y="3942192"/>
            <a:ext cx="1628957" cy="484632"/>
          </a:xfrm>
          <a:prstGeom prst="stripedRightArrow">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8" name="Flèche droite rayée 7"/>
          <p:cNvSpPr/>
          <p:nvPr/>
        </p:nvSpPr>
        <p:spPr bwMode="auto">
          <a:xfrm>
            <a:off x="44173" y="4791378"/>
            <a:ext cx="1572591" cy="484632"/>
          </a:xfrm>
          <a:prstGeom prst="striped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9" name="Flèche droite rayée 8"/>
          <p:cNvSpPr/>
          <p:nvPr/>
        </p:nvSpPr>
        <p:spPr bwMode="auto">
          <a:xfrm>
            <a:off x="-12192" y="5615559"/>
            <a:ext cx="1628956" cy="484632"/>
          </a:xfrm>
          <a:prstGeom prst="stripedRightArrow">
            <a:avLst/>
          </a:prstGeom>
          <a:solidFill>
            <a:srgbClr val="0066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616317131"/>
      </p:ext>
    </p:extLst>
  </p:cSld>
  <p:clrMapOvr>
    <a:masterClrMapping/>
  </p:clrMapOvr>
  <mc:AlternateContent xmlns:mc="http://schemas.openxmlformats.org/markup-compatibility/2006" xmlns:p14="http://schemas.microsoft.com/office/powerpoint/2010/main">
    <mc:Choice Requires="p14">
      <p:transition spd="slow" p14:dur="2000" advTm="6693">
        <p14:prism isContent="1"/>
      </p:transition>
    </mc:Choice>
    <mc:Fallback xmlns="">
      <p:transition spd="slow" advTm="66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11"/>
                </p:tgtEl>
              </p:cMediaNode>
            </p:audio>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871539"/>
            <a:ext cx="7340600" cy="4275138"/>
          </a:xfrm>
          <a:solidFill>
            <a:schemeClr val="tx2">
              <a:lumMod val="40000"/>
              <a:lumOff val="60000"/>
            </a:schemeClr>
          </a:solidFill>
        </p:spPr>
        <p:txBody>
          <a:bodyPr/>
          <a:lstStyle/>
          <a:p>
            <a:pPr marL="0" indent="0" algn="ctr">
              <a:buNone/>
            </a:pPr>
            <a:r>
              <a:rPr lang="fr-FR" dirty="0">
                <a:solidFill>
                  <a:srgbClr val="C00000"/>
                </a:solidFill>
                <a:latin typeface="Times New Roman" panose="02020603050405020304" pitchFamily="18" charset="0"/>
                <a:cs typeface="Times New Roman" panose="02020603050405020304" pitchFamily="18" charset="0"/>
              </a:rPr>
              <a:t>la taxe de chargements </a:t>
            </a:r>
            <a:r>
              <a:rPr lang="fr-FR" dirty="0" smtClean="0">
                <a:solidFill>
                  <a:srgbClr val="C00000"/>
                </a:solidFill>
                <a:latin typeface="Times New Roman" panose="02020603050405020304" pitchFamily="18" charset="0"/>
                <a:cs typeface="Times New Roman" panose="02020603050405020304" pitchFamily="18" charset="0"/>
              </a:rPr>
              <a:t>prépayés</a:t>
            </a:r>
            <a:r>
              <a:rPr lang="fr-FR" dirty="0">
                <a:solidFill>
                  <a:srgbClr val="C00000"/>
                </a:solidFill>
                <a:latin typeface="Arial" pitchFamily="34" charset="0"/>
                <a:cs typeface="Arial" pitchFamily="34" charset="0"/>
              </a:rPr>
              <a:t> </a:t>
            </a:r>
            <a:r>
              <a:rPr lang="fr-FR" dirty="0" smtClean="0">
                <a:solidFill>
                  <a:srgbClr val="C00000"/>
                </a:solidFill>
                <a:latin typeface="Arial" pitchFamily="34" charset="0"/>
                <a:cs typeface="Arial" pitchFamily="34" charset="0"/>
              </a:rPr>
              <a:t>des </a:t>
            </a:r>
            <a:r>
              <a:rPr lang="fr-FR" dirty="0">
                <a:solidFill>
                  <a:srgbClr val="C00000"/>
                </a:solidFill>
                <a:latin typeface="Arial" pitchFamily="34" charset="0"/>
                <a:cs typeface="Arial" pitchFamily="34" charset="0"/>
              </a:rPr>
              <a:t>opérateurs de téléphonie mobile </a:t>
            </a:r>
            <a:endParaRPr lang="fr-FR" dirty="0">
              <a:solidFill>
                <a:srgbClr val="C00000"/>
              </a:solidFill>
            </a:endParaRPr>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Titre 1"/>
          <p:cNvSpPr>
            <a:spLocks noGrp="1"/>
          </p:cNvSpPr>
          <p:nvPr>
            <p:ph type="title"/>
          </p:nvPr>
        </p:nvSpPr>
        <p:spPr>
          <a:xfrm>
            <a:off x="914400" y="261939"/>
            <a:ext cx="7848600" cy="609600"/>
          </a:xfrm>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10" name="Rectangle 9"/>
          <p:cNvSpPr/>
          <p:nvPr/>
        </p:nvSpPr>
        <p:spPr>
          <a:xfrm>
            <a:off x="0" y="1481139"/>
            <a:ext cx="9144000" cy="4770537"/>
          </a:xfrm>
          <a:prstGeom prst="rect">
            <a:avLst/>
          </a:prstGeom>
          <a:solidFill>
            <a:schemeClr val="accent6">
              <a:lumMod val="60000"/>
              <a:lumOff val="40000"/>
            </a:schemeClr>
          </a:solidFill>
        </p:spPr>
        <p:txBody>
          <a:bodyPr wrap="square">
            <a:spAutoFit/>
          </a:bodyPr>
          <a:lstStyle/>
          <a:p>
            <a:pPr algn="l"/>
            <a:r>
              <a:rPr lang="fr-FR" sz="3200" b="1" u="sng" dirty="0">
                <a:solidFill>
                  <a:srgbClr val="2B7C02"/>
                </a:solidFill>
                <a:latin typeface="Times New Roman" panose="02020603050405020304" pitchFamily="18" charset="0"/>
                <a:cs typeface="Times New Roman" panose="02020603050405020304" pitchFamily="18" charset="0"/>
              </a:rPr>
              <a:t>2% du produit de la taxe sur le montant de rechargement est distribué comme suit </a:t>
            </a:r>
            <a:r>
              <a:rPr lang="fr-FR" sz="3200" b="1" u="sng" dirty="0" smtClean="0">
                <a:solidFill>
                  <a:srgbClr val="2B7C02"/>
                </a:solidFill>
                <a:latin typeface="Times New Roman" panose="02020603050405020304" pitchFamily="18" charset="0"/>
                <a:cs typeface="Times New Roman" panose="02020603050405020304" pitchFamily="18" charset="0"/>
              </a:rPr>
              <a:t>:</a:t>
            </a:r>
          </a:p>
          <a:p>
            <a:pPr algn="l"/>
            <a:r>
              <a:rPr lang="fr-FR" sz="4000" dirty="0" smtClean="0">
                <a:solidFill>
                  <a:srgbClr val="002060"/>
                </a:solidFill>
                <a:latin typeface="Times New Roman" panose="02020603050405020304" pitchFamily="18" charset="0"/>
                <a:cs typeface="Times New Roman" panose="02020603050405020304" pitchFamily="18" charset="0"/>
              </a:rPr>
              <a:t>         35</a:t>
            </a:r>
            <a:r>
              <a:rPr lang="fr-FR" sz="4000" dirty="0">
                <a:solidFill>
                  <a:srgbClr val="002060"/>
                </a:solidFill>
                <a:latin typeface="Times New Roman" panose="02020603050405020304" pitchFamily="18" charset="0"/>
                <a:cs typeface="Times New Roman" panose="02020603050405020304" pitchFamily="18" charset="0"/>
              </a:rPr>
              <a:t>% au profit des communes </a:t>
            </a:r>
            <a:r>
              <a:rPr lang="fr-FR" sz="4000" dirty="0" smtClean="0">
                <a:solidFill>
                  <a:srgbClr val="002060"/>
                </a:solidFill>
                <a:latin typeface="Times New Roman" panose="02020603050405020304" pitchFamily="18" charset="0"/>
                <a:cs typeface="Times New Roman" panose="02020603050405020304" pitchFamily="18" charset="0"/>
              </a:rPr>
              <a:t>;</a:t>
            </a:r>
          </a:p>
          <a:p>
            <a:pPr algn="l"/>
            <a:endParaRPr lang="fr-FR" sz="4000" dirty="0">
              <a:solidFill>
                <a:srgbClr val="002060"/>
              </a:solidFill>
              <a:latin typeface="Times New Roman" panose="02020603050405020304" pitchFamily="18" charset="0"/>
              <a:cs typeface="Times New Roman" panose="02020603050405020304" pitchFamily="18" charset="0"/>
            </a:endParaRPr>
          </a:p>
          <a:p>
            <a:pPr algn="l"/>
            <a:r>
              <a:rPr lang="fr-FR" sz="4000" dirty="0" smtClean="0">
                <a:solidFill>
                  <a:srgbClr val="002060"/>
                </a:solidFill>
                <a:latin typeface="Times New Roman" panose="02020603050405020304" pitchFamily="18" charset="0"/>
                <a:cs typeface="Times New Roman" panose="02020603050405020304" pitchFamily="18" charset="0"/>
              </a:rPr>
              <a:t>            35</a:t>
            </a:r>
            <a:r>
              <a:rPr lang="fr-FR" sz="4000" dirty="0">
                <a:solidFill>
                  <a:srgbClr val="002060"/>
                </a:solidFill>
                <a:latin typeface="Times New Roman" panose="02020603050405020304" pitchFamily="18" charset="0"/>
                <a:cs typeface="Times New Roman" panose="02020603050405020304" pitchFamily="18" charset="0"/>
              </a:rPr>
              <a:t>% au profit du budget de </a:t>
            </a:r>
            <a:r>
              <a:rPr lang="fr-FR" sz="4000" dirty="0" smtClean="0">
                <a:solidFill>
                  <a:srgbClr val="002060"/>
                </a:solidFill>
                <a:latin typeface="Times New Roman" panose="02020603050405020304" pitchFamily="18" charset="0"/>
                <a:cs typeface="Times New Roman" panose="02020603050405020304" pitchFamily="18" charset="0"/>
              </a:rPr>
              <a:t>l’Etat ;</a:t>
            </a:r>
          </a:p>
          <a:p>
            <a:pPr algn="l"/>
            <a:endParaRPr lang="fr-FR" sz="4000" dirty="0">
              <a:solidFill>
                <a:srgbClr val="002060"/>
              </a:solidFill>
              <a:latin typeface="Times New Roman" panose="02020603050405020304" pitchFamily="18" charset="0"/>
              <a:cs typeface="Times New Roman" panose="02020603050405020304" pitchFamily="18" charset="0"/>
            </a:endParaRPr>
          </a:p>
          <a:p>
            <a:pPr algn="l"/>
            <a:r>
              <a:rPr lang="fr-FR" sz="4000" dirty="0" smtClean="0">
                <a:solidFill>
                  <a:srgbClr val="002060"/>
                </a:solidFill>
                <a:latin typeface="Times New Roman" panose="02020603050405020304" pitchFamily="18" charset="0"/>
                <a:cs typeface="Times New Roman" panose="02020603050405020304" pitchFamily="18" charset="0"/>
              </a:rPr>
              <a:t>          30</a:t>
            </a:r>
            <a:r>
              <a:rPr lang="fr-FR" sz="4000" dirty="0">
                <a:solidFill>
                  <a:srgbClr val="002060"/>
                </a:solidFill>
                <a:latin typeface="Times New Roman" panose="02020603050405020304" pitchFamily="18" charset="0"/>
                <a:cs typeface="Times New Roman" panose="02020603050405020304" pitchFamily="18" charset="0"/>
              </a:rPr>
              <a:t>% au profit du fonds spécial de solidarité nationale ».</a:t>
            </a:r>
          </a:p>
        </p:txBody>
      </p:sp>
      <p:sp>
        <p:nvSpPr>
          <p:cNvPr id="2" name="Flèche droite rayée 1"/>
          <p:cNvSpPr/>
          <p:nvPr/>
        </p:nvSpPr>
        <p:spPr bwMode="auto">
          <a:xfrm>
            <a:off x="25399" y="5018560"/>
            <a:ext cx="1317465" cy="484632"/>
          </a:xfrm>
          <a:prstGeom prst="stripedRight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1" name="Flèche droite rayée 10"/>
          <p:cNvSpPr/>
          <p:nvPr/>
        </p:nvSpPr>
        <p:spPr bwMode="auto">
          <a:xfrm>
            <a:off x="-32005" y="2529744"/>
            <a:ext cx="1251205" cy="484632"/>
          </a:xfrm>
          <a:prstGeom prst="striped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3" name="Flèche droite rayée 12"/>
          <p:cNvSpPr/>
          <p:nvPr/>
        </p:nvSpPr>
        <p:spPr bwMode="auto">
          <a:xfrm>
            <a:off x="25399" y="3866407"/>
            <a:ext cx="1511852" cy="484632"/>
          </a:xfrm>
          <a:prstGeom prst="stripedRightArrow">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99575240"/>
      </p:ext>
    </p:extLst>
  </p:cSld>
  <p:clrMapOvr>
    <a:masterClrMapping/>
  </p:clrMapOvr>
  <mc:AlternateContent xmlns:mc="http://schemas.openxmlformats.org/markup-compatibility/2006" xmlns:p14="http://schemas.microsoft.com/office/powerpoint/2010/main">
    <mc:Choice Requires="p14">
      <p:transition spd="slow" p14:dur="2000" advTm="7148">
        <p14:prism isContent="1"/>
      </p:transition>
    </mc:Choice>
    <mc:Fallback xmlns="">
      <p:transition spd="slow" advTm="71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15"/>
                </p:tgtEl>
              </p:cMediaNode>
            </p:audio>
          </p:childTnLst>
        </p:cTn>
      </p:par>
    </p:tnLst>
    <p:bldLst>
      <p:bldP spid="5" grpId="0" animBg="1"/>
      <p:bldP spid="10" grpId="0" animBg="1"/>
      <p:bldP spid="2" grpId="0" animBg="1"/>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107666546"/>
              </p:ext>
            </p:extLst>
          </p:nvPr>
        </p:nvGraphicFramePr>
        <p:xfrm>
          <a:off x="177800" y="2057584"/>
          <a:ext cx="8475869" cy="1653024"/>
        </p:xfrm>
        <a:graphic>
          <a:graphicData uri="http://schemas.openxmlformats.org/drawingml/2006/table">
            <a:tbl>
              <a:tblPr firstRow="1" firstCol="1" lastRow="1" lastCol="1" bandRow="1" bandCol="1">
                <a:tableStyleId>{46F890A9-2807-4EBB-B81D-B2AA78EC7F39}</a:tableStyleId>
              </a:tblPr>
              <a:tblGrid>
                <a:gridCol w="1418448"/>
                <a:gridCol w="1484423"/>
                <a:gridCol w="1649358"/>
                <a:gridCol w="2200060"/>
                <a:gridCol w="1723580"/>
              </a:tblGrid>
              <a:tr h="275504">
                <a:tc>
                  <a:txBody>
                    <a:bodyPr/>
                    <a:lstStyle/>
                    <a:p>
                      <a:pPr algn="ctr">
                        <a:spcAft>
                          <a:spcPts val="0"/>
                        </a:spcAft>
                      </a:pPr>
                      <a:r>
                        <a:rPr lang="fr-FR" sz="1400" dirty="0">
                          <a:solidFill>
                            <a:srgbClr val="C00000"/>
                          </a:solidFill>
                          <a:effectLst/>
                          <a:latin typeface="Times New Roman" panose="02020603050405020304" pitchFamily="18" charset="0"/>
                          <a:cs typeface="Times New Roman" panose="02020603050405020304" pitchFamily="18" charset="0"/>
                        </a:rPr>
                        <a:t>T.A.P.</a:t>
                      </a:r>
                      <a:endParaRPr lang="fr-FR" sz="14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gridSpan="4">
                  <a:txBody>
                    <a:bodyPr/>
                    <a:lstStyle/>
                    <a:p>
                      <a:pPr algn="ctr">
                        <a:spcAft>
                          <a:spcPts val="0"/>
                        </a:spcAft>
                      </a:pPr>
                      <a:r>
                        <a:rPr lang="fr-FR" sz="1400" dirty="0">
                          <a:solidFill>
                            <a:srgbClr val="C00000"/>
                          </a:solidFill>
                          <a:effectLst/>
                          <a:latin typeface="Times New Roman" panose="02020603050405020304" pitchFamily="18" charset="0"/>
                          <a:cs typeface="Times New Roman" panose="02020603050405020304" pitchFamily="18" charset="0"/>
                        </a:rPr>
                        <a:t>TAUX</a:t>
                      </a:r>
                      <a:endParaRPr lang="fr-FR" sz="14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r>
              <a:tr h="826512">
                <a:tc>
                  <a:txBody>
                    <a:bodyPr/>
                    <a:lstStyle/>
                    <a:p>
                      <a:pPr>
                        <a:spcAft>
                          <a:spcPts val="0"/>
                        </a:spcAft>
                      </a:pPr>
                      <a:r>
                        <a:rPr lang="fr-FR" sz="1400" dirty="0">
                          <a:solidFill>
                            <a:srgbClr val="C00000"/>
                          </a:solidFill>
                          <a:effectLst/>
                          <a:latin typeface="Times New Roman" panose="02020603050405020304" pitchFamily="18" charset="0"/>
                          <a:cs typeface="Times New Roman" panose="02020603050405020304" pitchFamily="18" charset="0"/>
                        </a:rPr>
                        <a:t> </a:t>
                      </a:r>
                      <a:endParaRPr lang="fr-FR" sz="14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fr-FR" sz="1600" b="1" dirty="0">
                          <a:solidFill>
                            <a:srgbClr val="C00000"/>
                          </a:solidFill>
                          <a:effectLst/>
                          <a:latin typeface="Times New Roman" panose="02020603050405020304" pitchFamily="18" charset="0"/>
                          <a:cs typeface="Times New Roman" panose="02020603050405020304" pitchFamily="18" charset="0"/>
                        </a:rPr>
                        <a:t>Part </a:t>
                      </a:r>
                      <a:r>
                        <a:rPr lang="fr-FR" sz="1600" b="1" dirty="0" smtClean="0">
                          <a:solidFill>
                            <a:srgbClr val="C00000"/>
                          </a:solidFill>
                          <a:effectLst/>
                          <a:latin typeface="Times New Roman" panose="02020603050405020304" pitchFamily="18" charset="0"/>
                          <a:cs typeface="Times New Roman" panose="02020603050405020304" pitchFamily="18" charset="0"/>
                        </a:rPr>
                        <a:t>de</a:t>
                      </a:r>
                    </a:p>
                    <a:p>
                      <a:pPr>
                        <a:spcAft>
                          <a:spcPts val="0"/>
                        </a:spcAft>
                      </a:pPr>
                      <a:r>
                        <a:rPr lang="fr-FR" sz="1600" b="1" dirty="0" smtClean="0">
                          <a:solidFill>
                            <a:srgbClr val="C00000"/>
                          </a:solidFill>
                          <a:effectLst/>
                          <a:latin typeface="Times New Roman" panose="02020603050405020304" pitchFamily="18" charset="0"/>
                          <a:cs typeface="Times New Roman" panose="02020603050405020304" pitchFamily="18" charset="0"/>
                        </a:rPr>
                        <a:t> </a:t>
                      </a:r>
                      <a:r>
                        <a:rPr lang="fr-FR" sz="1600" b="1" dirty="0">
                          <a:solidFill>
                            <a:srgbClr val="C00000"/>
                          </a:solidFill>
                          <a:effectLst/>
                          <a:latin typeface="Times New Roman" panose="02020603050405020304" pitchFamily="18" charset="0"/>
                          <a:cs typeface="Times New Roman" panose="02020603050405020304" pitchFamily="18" charset="0"/>
                        </a:rPr>
                        <a:t>la Wilaya</a:t>
                      </a:r>
                    </a:p>
                    <a:p>
                      <a:pPr>
                        <a:spcAft>
                          <a:spcPts val="0"/>
                        </a:spcAft>
                      </a:pPr>
                      <a:r>
                        <a:rPr lang="fr-FR" sz="1400" b="1" dirty="0">
                          <a:solidFill>
                            <a:srgbClr val="C00000"/>
                          </a:solidFill>
                          <a:effectLst/>
                          <a:latin typeface="Times New Roman" panose="02020603050405020304" pitchFamily="18" charset="0"/>
                          <a:cs typeface="Times New Roman" panose="02020603050405020304" pitchFamily="18" charset="0"/>
                        </a:rPr>
                        <a:t> </a:t>
                      </a:r>
                      <a:endParaRPr lang="fr-FR" sz="140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fr-FR" sz="2000" b="1" dirty="0">
                          <a:solidFill>
                            <a:srgbClr val="002060"/>
                          </a:solidFill>
                          <a:effectLst/>
                          <a:latin typeface="Times New Roman" panose="02020603050405020304" pitchFamily="18" charset="0"/>
                          <a:cs typeface="Times New Roman" panose="02020603050405020304" pitchFamily="18" charset="0"/>
                        </a:rPr>
                        <a:t>Part de la </a:t>
                      </a:r>
                    </a:p>
                    <a:p>
                      <a:pPr>
                        <a:spcAft>
                          <a:spcPts val="0"/>
                        </a:spcAft>
                      </a:pPr>
                      <a:r>
                        <a:rPr lang="fr-FR" sz="2000" b="1" dirty="0">
                          <a:solidFill>
                            <a:srgbClr val="002060"/>
                          </a:solidFill>
                          <a:effectLst/>
                          <a:latin typeface="Times New Roman" panose="02020603050405020304" pitchFamily="18" charset="0"/>
                          <a:cs typeface="Times New Roman" panose="02020603050405020304" pitchFamily="18" charset="0"/>
                        </a:rPr>
                        <a:t>Commun</a:t>
                      </a:r>
                      <a:r>
                        <a:rPr lang="fr-FR" sz="1400" b="1" dirty="0">
                          <a:solidFill>
                            <a:srgbClr val="002060"/>
                          </a:solidFill>
                          <a:effectLst/>
                          <a:latin typeface="Times New Roman" panose="02020603050405020304" pitchFamily="18" charset="0"/>
                          <a:cs typeface="Times New Roman" panose="02020603050405020304" pitchFamily="18" charset="0"/>
                        </a:rPr>
                        <a:t>e</a:t>
                      </a:r>
                      <a:endParaRPr lang="fr-FR" sz="1400" b="1"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fr-FR" sz="1600" b="1" dirty="0">
                          <a:solidFill>
                            <a:srgbClr val="002060"/>
                          </a:solidFill>
                          <a:effectLst/>
                          <a:latin typeface="Times New Roman" panose="02020603050405020304" pitchFamily="18" charset="0"/>
                          <a:cs typeface="Times New Roman" panose="02020603050405020304" pitchFamily="18" charset="0"/>
                        </a:rPr>
                        <a:t>Fonds Commun</a:t>
                      </a:r>
                    </a:p>
                    <a:p>
                      <a:pPr>
                        <a:spcAft>
                          <a:spcPts val="0"/>
                        </a:spcAft>
                      </a:pPr>
                      <a:r>
                        <a:rPr lang="fr-FR" sz="1600" b="1" dirty="0">
                          <a:solidFill>
                            <a:srgbClr val="002060"/>
                          </a:solidFill>
                          <a:effectLst/>
                          <a:latin typeface="Times New Roman" panose="02020603050405020304" pitchFamily="18" charset="0"/>
                          <a:cs typeface="Times New Roman" panose="02020603050405020304" pitchFamily="18" charset="0"/>
                        </a:rPr>
                        <a:t> Collectivités Locales –FCCL-</a:t>
                      </a:r>
                      <a:endParaRPr lang="fr-FR" sz="1600" b="1"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fr-FR" sz="1400">
                          <a:solidFill>
                            <a:srgbClr val="C00000"/>
                          </a:solidFill>
                          <a:effectLst/>
                          <a:latin typeface="Times New Roman" panose="02020603050405020304" pitchFamily="18" charset="0"/>
                          <a:cs typeface="Times New Roman" panose="02020603050405020304" pitchFamily="18" charset="0"/>
                        </a:rPr>
                        <a:t>TOTAL</a:t>
                      </a:r>
                      <a:endParaRPr lang="fr-FR" sz="140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551008">
                <a:tc>
                  <a:txBody>
                    <a:bodyPr/>
                    <a:lstStyle/>
                    <a:p>
                      <a:pPr algn="ctr">
                        <a:spcAft>
                          <a:spcPts val="0"/>
                        </a:spcAft>
                      </a:pPr>
                      <a:r>
                        <a:rPr lang="fr-FR" sz="1400">
                          <a:solidFill>
                            <a:srgbClr val="C00000"/>
                          </a:solidFill>
                          <a:effectLst/>
                          <a:latin typeface="Times New Roman" panose="02020603050405020304" pitchFamily="18" charset="0"/>
                          <a:cs typeface="Times New Roman" panose="02020603050405020304" pitchFamily="18" charset="0"/>
                        </a:rPr>
                        <a:t>TAUX GENERAL</a:t>
                      </a:r>
                      <a:endParaRPr lang="fr-FR" sz="140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fr-FR" sz="1800" b="1" dirty="0">
                          <a:solidFill>
                            <a:srgbClr val="C00000"/>
                          </a:solidFill>
                          <a:effectLst/>
                          <a:latin typeface="Times New Roman" panose="02020603050405020304" pitchFamily="18" charset="0"/>
                          <a:cs typeface="Times New Roman" panose="02020603050405020304" pitchFamily="18" charset="0"/>
                        </a:rPr>
                        <a:t>0.59%</a:t>
                      </a:r>
                      <a:endParaRPr lang="fr-FR" sz="180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fr-FR" sz="1800" b="1" dirty="0">
                          <a:solidFill>
                            <a:srgbClr val="002060"/>
                          </a:solidFill>
                          <a:effectLst/>
                          <a:latin typeface="Times New Roman" panose="02020603050405020304" pitchFamily="18" charset="0"/>
                          <a:cs typeface="Times New Roman" panose="02020603050405020304" pitchFamily="18" charset="0"/>
                        </a:rPr>
                        <a:t>1.30%</a:t>
                      </a:r>
                      <a:endParaRPr lang="fr-FR" sz="1800" b="1"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fr-FR" sz="1800" b="1" dirty="0">
                          <a:solidFill>
                            <a:srgbClr val="002060"/>
                          </a:solidFill>
                          <a:effectLst/>
                          <a:latin typeface="Times New Roman" panose="02020603050405020304" pitchFamily="18" charset="0"/>
                          <a:cs typeface="Times New Roman" panose="02020603050405020304" pitchFamily="18" charset="0"/>
                        </a:rPr>
                        <a:t>0.11%</a:t>
                      </a:r>
                      <a:endParaRPr lang="fr-FR" sz="1800" b="1"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fr-FR" sz="2000" dirty="0">
                          <a:solidFill>
                            <a:srgbClr val="C00000"/>
                          </a:solidFill>
                          <a:effectLst/>
                          <a:latin typeface="Times New Roman" panose="02020603050405020304" pitchFamily="18" charset="0"/>
                          <a:cs typeface="Times New Roman" panose="02020603050405020304" pitchFamily="18" charset="0"/>
                        </a:rPr>
                        <a:t>2%</a:t>
                      </a:r>
                      <a:endParaRPr lang="fr-FR" sz="2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bl>
          </a:graphicData>
        </a:graphic>
      </p:graphicFrame>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graphicFrame>
        <p:nvGraphicFramePr>
          <p:cNvPr id="6" name="Tableau 5"/>
          <p:cNvGraphicFramePr>
            <a:graphicFrameLocks noGrp="1"/>
          </p:cNvGraphicFramePr>
          <p:nvPr>
            <p:extLst>
              <p:ext uri="{D42A27DB-BD31-4B8C-83A1-F6EECF244321}">
                <p14:modId xmlns:p14="http://schemas.microsoft.com/office/powerpoint/2010/main" val="2627027277"/>
              </p:ext>
            </p:extLst>
          </p:nvPr>
        </p:nvGraphicFramePr>
        <p:xfrm>
          <a:off x="177800" y="4081670"/>
          <a:ext cx="8272670" cy="1868555"/>
        </p:xfrm>
        <a:graphic>
          <a:graphicData uri="http://schemas.openxmlformats.org/drawingml/2006/table">
            <a:tbl>
              <a:tblPr firstRow="1" firstCol="1" lastRow="1" lastCol="1" bandRow="1" bandCol="1">
                <a:tableStyleId>{69CF1AB2-1976-4502-BF36-3FF5EA218861}</a:tableStyleId>
              </a:tblPr>
              <a:tblGrid>
                <a:gridCol w="1940646"/>
                <a:gridCol w="233971"/>
                <a:gridCol w="775096"/>
                <a:gridCol w="1399521"/>
                <a:gridCol w="1941701"/>
                <a:gridCol w="1981735"/>
              </a:tblGrid>
              <a:tr h="373711">
                <a:tc gridSpan="2">
                  <a:txBody>
                    <a:bodyPr/>
                    <a:lstStyle/>
                    <a:p>
                      <a:pPr algn="ctr">
                        <a:spcAft>
                          <a:spcPts val="0"/>
                        </a:spcAft>
                      </a:pPr>
                      <a:r>
                        <a:rPr lang="fr-FR" sz="1400" dirty="0">
                          <a:effectLst/>
                        </a:rPr>
                        <a:t>T.A.P.</a:t>
                      </a:r>
                      <a:endParaRPr lang="fr-FR"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fr-FR"/>
                    </a:p>
                  </a:txBody>
                  <a:tcPr/>
                </a:tc>
                <a:tc gridSpan="4">
                  <a:txBody>
                    <a:bodyPr/>
                    <a:lstStyle/>
                    <a:p>
                      <a:pPr algn="ctr">
                        <a:spcAft>
                          <a:spcPts val="0"/>
                        </a:spcAft>
                      </a:pPr>
                      <a:r>
                        <a:rPr lang="fr-FR" sz="1400" dirty="0">
                          <a:effectLst/>
                        </a:rPr>
                        <a:t>TAUX</a:t>
                      </a:r>
                      <a:endParaRPr lang="fr-FR"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r>
              <a:tr h="1121133">
                <a:tc>
                  <a:txBody>
                    <a:bodyPr/>
                    <a:lstStyle/>
                    <a:p>
                      <a:pPr>
                        <a:spcAft>
                          <a:spcPts val="0"/>
                        </a:spcAft>
                      </a:pPr>
                      <a:r>
                        <a:rPr lang="fr-FR" sz="1400" dirty="0">
                          <a:effectLst/>
                        </a:rPr>
                        <a:t> </a:t>
                      </a:r>
                      <a:endParaRPr lang="fr-FR"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gridSpan="2">
                  <a:txBody>
                    <a:bodyPr/>
                    <a:lstStyle/>
                    <a:p>
                      <a:pPr>
                        <a:spcAft>
                          <a:spcPts val="0"/>
                        </a:spcAft>
                      </a:pPr>
                      <a:r>
                        <a:rPr lang="fr-FR" sz="1800" b="1" dirty="0">
                          <a:effectLst/>
                        </a:rPr>
                        <a:t>Part de la Wilaya</a:t>
                      </a:r>
                    </a:p>
                    <a:p>
                      <a:pPr>
                        <a:spcAft>
                          <a:spcPts val="0"/>
                        </a:spcAft>
                      </a:pPr>
                      <a:r>
                        <a:rPr lang="fr-FR" sz="1400" dirty="0">
                          <a:effectLst/>
                        </a:rPr>
                        <a:t> </a:t>
                      </a:r>
                      <a:endParaRPr lang="fr-FR" sz="1400" dirty="0">
                        <a:solidFill>
                          <a:srgbClr val="328F03"/>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fr-FR"/>
                    </a:p>
                  </a:txBody>
                  <a:tcPr/>
                </a:tc>
                <a:tc>
                  <a:txBody>
                    <a:bodyPr/>
                    <a:lstStyle/>
                    <a:p>
                      <a:pPr>
                        <a:spcAft>
                          <a:spcPts val="0"/>
                        </a:spcAft>
                      </a:pPr>
                      <a:r>
                        <a:rPr lang="fr-FR" sz="2000" b="1" dirty="0">
                          <a:solidFill>
                            <a:srgbClr val="002060"/>
                          </a:solidFill>
                          <a:effectLst/>
                          <a:latin typeface="Times New Roman" panose="02020603050405020304" pitchFamily="18" charset="0"/>
                          <a:cs typeface="Times New Roman" panose="02020603050405020304" pitchFamily="18" charset="0"/>
                        </a:rPr>
                        <a:t>Part de la </a:t>
                      </a:r>
                    </a:p>
                    <a:p>
                      <a:pPr>
                        <a:spcAft>
                          <a:spcPts val="0"/>
                        </a:spcAft>
                      </a:pPr>
                      <a:r>
                        <a:rPr lang="fr-FR" sz="2000" b="1" dirty="0">
                          <a:solidFill>
                            <a:srgbClr val="002060"/>
                          </a:solidFill>
                          <a:effectLst/>
                          <a:latin typeface="Times New Roman" panose="02020603050405020304" pitchFamily="18" charset="0"/>
                          <a:cs typeface="Times New Roman" panose="02020603050405020304" pitchFamily="18" charset="0"/>
                        </a:rPr>
                        <a:t>Commune</a:t>
                      </a:r>
                      <a:endParaRPr lang="fr-FR" sz="2000" b="1"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fr-FR" sz="1400" dirty="0">
                          <a:solidFill>
                            <a:srgbClr val="002060"/>
                          </a:solidFill>
                          <a:effectLst/>
                          <a:latin typeface="Times New Roman" panose="02020603050405020304" pitchFamily="18" charset="0"/>
                          <a:cs typeface="Times New Roman" panose="02020603050405020304" pitchFamily="18" charset="0"/>
                        </a:rPr>
                        <a:t>-</a:t>
                      </a:r>
                      <a:r>
                        <a:rPr lang="fr-FR" sz="2400" b="1" dirty="0">
                          <a:solidFill>
                            <a:srgbClr val="002060"/>
                          </a:solidFill>
                          <a:effectLst/>
                          <a:latin typeface="Times New Roman" panose="02020603050405020304" pitchFamily="18" charset="0"/>
                          <a:cs typeface="Times New Roman" panose="02020603050405020304" pitchFamily="18" charset="0"/>
                        </a:rPr>
                        <a:t>F.C.C.L-</a:t>
                      </a:r>
                      <a:endParaRPr lang="fr-FR" sz="2400" b="1"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fr-FR" sz="1400">
                          <a:effectLst/>
                        </a:rPr>
                        <a:t>TOTAL</a:t>
                      </a:r>
                      <a:endParaRPr lang="fr-FR"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373711">
                <a:tc>
                  <a:txBody>
                    <a:bodyPr/>
                    <a:lstStyle/>
                    <a:p>
                      <a:pPr algn="ctr">
                        <a:spcAft>
                          <a:spcPts val="0"/>
                        </a:spcAft>
                      </a:pPr>
                      <a:r>
                        <a:rPr lang="fr-FR" sz="1400">
                          <a:effectLst/>
                        </a:rPr>
                        <a:t>TAUX GENERAL</a:t>
                      </a:r>
                      <a:endParaRPr lang="fr-FR"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gridSpan="2">
                  <a:txBody>
                    <a:bodyPr/>
                    <a:lstStyle/>
                    <a:p>
                      <a:pPr algn="ctr">
                        <a:spcAft>
                          <a:spcPts val="0"/>
                        </a:spcAft>
                      </a:pPr>
                      <a:r>
                        <a:rPr lang="fr-FR" sz="1800" dirty="0">
                          <a:effectLst/>
                        </a:rPr>
                        <a:t>0.88%</a:t>
                      </a:r>
                      <a:endParaRPr lang="fr-FR" sz="1800" dirty="0">
                        <a:solidFill>
                          <a:srgbClr val="328F03"/>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fr-FR"/>
                    </a:p>
                  </a:txBody>
                  <a:tcPr/>
                </a:tc>
                <a:tc>
                  <a:txBody>
                    <a:bodyPr/>
                    <a:lstStyle/>
                    <a:p>
                      <a:pPr algn="ctr">
                        <a:spcAft>
                          <a:spcPts val="0"/>
                        </a:spcAft>
                      </a:pPr>
                      <a:r>
                        <a:rPr lang="fr-FR" sz="1800" b="1" dirty="0">
                          <a:solidFill>
                            <a:srgbClr val="002060"/>
                          </a:solidFill>
                          <a:effectLst/>
                          <a:latin typeface="Times New Roman" panose="02020603050405020304" pitchFamily="18" charset="0"/>
                          <a:cs typeface="Times New Roman" panose="02020603050405020304" pitchFamily="18" charset="0"/>
                        </a:rPr>
                        <a:t>1.96%</a:t>
                      </a:r>
                      <a:endParaRPr lang="fr-FR" sz="1800" b="1"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fr-FR" sz="1800" dirty="0">
                          <a:solidFill>
                            <a:srgbClr val="002060"/>
                          </a:solidFill>
                          <a:effectLst/>
                          <a:latin typeface="Times New Roman" panose="02020603050405020304" pitchFamily="18" charset="0"/>
                          <a:cs typeface="Times New Roman" panose="02020603050405020304" pitchFamily="18" charset="0"/>
                        </a:rPr>
                        <a:t>0.16%</a:t>
                      </a:r>
                      <a:endParaRPr lang="fr-FR" sz="180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fr-FR" sz="1800" dirty="0">
                          <a:effectLst/>
                        </a:rPr>
                        <a:t>3%</a:t>
                      </a:r>
                      <a:endParaRPr lang="fr-FR"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bl>
          </a:graphicData>
        </a:graphic>
      </p:graphicFrame>
      <p:sp>
        <p:nvSpPr>
          <p:cNvPr id="7"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8" name="Espace réservé du contenu 2"/>
          <p:cNvSpPr txBox="1">
            <a:spLocks/>
          </p:cNvSpPr>
          <p:nvPr/>
        </p:nvSpPr>
        <p:spPr bwMode="auto">
          <a:xfrm>
            <a:off x="887896" y="1191143"/>
            <a:ext cx="7340600" cy="639209"/>
          </a:xfrm>
          <a:prstGeom prst="rect">
            <a:avLst/>
          </a:prstGeom>
          <a:solidFill>
            <a:schemeClr val="tx2">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Font typeface="Wingdings" pitchFamily="2" charset="2"/>
              <a:buChar char="u"/>
              <a:defRPr sz="2000" b="1">
                <a:solidFill>
                  <a:srgbClr val="026974"/>
                </a:solidFill>
                <a:latin typeface="+mn-lt"/>
                <a:ea typeface="+mn-ea"/>
                <a:cs typeface="+mn-cs"/>
              </a:defRPr>
            </a:lvl1pPr>
            <a:lvl2pPr marL="742950" indent="-285750" algn="l" rtl="0" fontAlgn="base">
              <a:spcBef>
                <a:spcPct val="20000"/>
              </a:spcBef>
              <a:spcAft>
                <a:spcPct val="0"/>
              </a:spcAft>
              <a:buClr>
                <a:schemeClr val="accent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fontAlgn="base">
              <a:spcBef>
                <a:spcPct val="20000"/>
              </a:spcBef>
              <a:spcAft>
                <a:spcPct val="0"/>
              </a:spcAft>
              <a:buClr>
                <a:schemeClr val="bg1"/>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9pPr>
          </a:lstStyle>
          <a:p>
            <a:pPr marL="0" indent="0" algn="ctr">
              <a:buFont typeface="Wingdings" pitchFamily="2" charset="2"/>
              <a:buNone/>
            </a:pPr>
            <a:r>
              <a:rPr lang="fr-FR" kern="0" dirty="0" smtClean="0">
                <a:solidFill>
                  <a:srgbClr val="C00000"/>
                </a:solidFill>
                <a:latin typeface="Times New Roman" panose="02020603050405020304" pitchFamily="18" charset="0"/>
                <a:cs typeface="Times New Roman" panose="02020603050405020304" pitchFamily="18" charset="0"/>
              </a:rPr>
              <a:t>Répartition de la taxe sur l’activité professionnelle « TAP »</a:t>
            </a:r>
            <a:r>
              <a:rPr lang="fr-FR" kern="0" dirty="0" smtClean="0">
                <a:solidFill>
                  <a:srgbClr val="C00000"/>
                </a:solidFill>
                <a:latin typeface="Arial" pitchFamily="34" charset="0"/>
                <a:cs typeface="Arial" pitchFamily="34" charset="0"/>
              </a:rPr>
              <a:t> </a:t>
            </a:r>
            <a:endParaRPr lang="fr-FR" kern="0" dirty="0">
              <a:solidFill>
                <a:srgbClr val="C00000"/>
              </a:solidFill>
            </a:endParaRP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772371018"/>
      </p:ext>
    </p:extLst>
  </p:cSld>
  <p:clrMapOvr>
    <a:masterClrMapping/>
  </p:clrMapOvr>
  <mc:AlternateContent xmlns:mc="http://schemas.openxmlformats.org/markup-compatibility/2006" xmlns:p14="http://schemas.microsoft.com/office/powerpoint/2010/main">
    <mc:Choice Requires="p14">
      <p:transition spd="slow" p14:dur="2000" advTm="3728">
        <p14:prism isContent="1"/>
      </p:transition>
    </mc:Choice>
    <mc:Fallback xmlns="">
      <p:transition spd="slow" advTm="37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10"/>
                </p:tgtEl>
              </p:cMediaNode>
            </p:audio>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89075"/>
            <a:ext cx="9144000" cy="4275138"/>
          </a:xfrm>
        </p:spPr>
        <p:txBody>
          <a:bodyPr/>
          <a:lstStyle/>
          <a:p>
            <a:pPr marL="0" indent="0" algn="ctr">
              <a:buNone/>
            </a:pPr>
            <a:r>
              <a:rPr lang="fr-FR" dirty="0" smtClean="0"/>
              <a:t>Répartition de l’ISP « Impôts sur le patrimoine »</a:t>
            </a:r>
          </a:p>
          <a:p>
            <a:pPr marL="0" indent="0">
              <a:buNone/>
            </a:pPr>
            <a:endParaRPr lang="fr-FR" dirty="0" smtClean="0"/>
          </a:p>
          <a:p>
            <a:pPr marL="0" indent="0">
              <a:buNone/>
            </a:pPr>
            <a:endParaRPr lang="fr-FR" dirty="0"/>
          </a:p>
          <a:p>
            <a:pPr marL="0" indent="0">
              <a:buNone/>
            </a:pPr>
            <a:r>
              <a:rPr lang="fr-FR" dirty="0" smtClean="0"/>
              <a:t>                  60% Budget de l’Etat</a:t>
            </a:r>
          </a:p>
          <a:p>
            <a:pPr marL="0" indent="0">
              <a:buNone/>
            </a:pPr>
            <a:r>
              <a:rPr lang="fr-FR" dirty="0"/>
              <a:t> </a:t>
            </a:r>
            <a:endParaRPr lang="fr-FR" dirty="0" smtClean="0"/>
          </a:p>
          <a:p>
            <a:pPr marL="0" indent="0">
              <a:buNone/>
            </a:pPr>
            <a:r>
              <a:rPr lang="fr-FR" dirty="0"/>
              <a:t> </a:t>
            </a:r>
            <a:r>
              <a:rPr lang="fr-FR" dirty="0" smtClean="0"/>
              <a:t>                 20% La commune </a:t>
            </a:r>
          </a:p>
          <a:p>
            <a:pPr marL="0" indent="0">
              <a:buNone/>
            </a:pPr>
            <a:endParaRPr lang="fr-FR" dirty="0"/>
          </a:p>
          <a:p>
            <a:pPr marL="0" indent="0">
              <a:buNone/>
            </a:pPr>
            <a:r>
              <a:rPr lang="fr-FR" dirty="0" smtClean="0"/>
              <a:t>                  20% Fonds National du logement </a:t>
            </a:r>
            <a:endParaRPr lang="fr-FR" dirty="0"/>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6" name="Flèche droite rayée 5"/>
          <p:cNvSpPr/>
          <p:nvPr/>
        </p:nvSpPr>
        <p:spPr bwMode="auto">
          <a:xfrm>
            <a:off x="0" y="2529433"/>
            <a:ext cx="1524000" cy="484632"/>
          </a:xfrm>
          <a:prstGeom prst="stripedRightArrow">
            <a:avLst/>
          </a:prstGeom>
          <a:solidFill>
            <a:schemeClr val="accent1"/>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7" name="Flèche droite rayée 6"/>
          <p:cNvSpPr/>
          <p:nvPr/>
        </p:nvSpPr>
        <p:spPr bwMode="auto">
          <a:xfrm>
            <a:off x="5500" y="3311114"/>
            <a:ext cx="1518500" cy="484632"/>
          </a:xfrm>
          <a:prstGeom prst="stripedRightArrow">
            <a:avLst/>
          </a:prstGeom>
          <a:solidFill>
            <a:srgbClr val="0070C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8" name="Flèche droite rayée 7"/>
          <p:cNvSpPr/>
          <p:nvPr/>
        </p:nvSpPr>
        <p:spPr bwMode="auto">
          <a:xfrm>
            <a:off x="5500" y="4045289"/>
            <a:ext cx="1518500" cy="484632"/>
          </a:xfrm>
          <a:prstGeom prst="stripedRightArrow">
            <a:avLst/>
          </a:prstGeom>
          <a:solidFill>
            <a:srgbClr val="00B05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55518092"/>
      </p:ext>
    </p:extLst>
  </p:cSld>
  <p:clrMapOvr>
    <a:masterClrMapping/>
  </p:clrMapOvr>
  <mc:AlternateContent xmlns:mc="http://schemas.openxmlformats.org/markup-compatibility/2006" xmlns:p14="http://schemas.microsoft.com/office/powerpoint/2010/main">
    <mc:Choice Requires="p14">
      <p:transition spd="slow" p14:dur="2000" advTm="6660">
        <p14:prism isContent="1"/>
      </p:transition>
    </mc:Choice>
    <mc:Fallback xmlns="">
      <p:transition spd="slow" advTm="66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10"/>
                </p:tgtEl>
              </p:cMediaNode>
            </p:audio>
          </p:childTnLst>
        </p:cTn>
      </p:par>
    </p:tnLst>
    <p:bldLst>
      <p:bldP spid="3" grpId="0" build="p"/>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05947"/>
            <a:ext cx="9321800" cy="5464727"/>
          </a:xfrm>
        </p:spPr>
        <p:txBody>
          <a:bodyPr/>
          <a:lstStyle/>
          <a:p>
            <a:pPr marL="0" indent="0">
              <a:buNone/>
            </a:pPr>
            <a:r>
              <a:rPr lang="fr-FR" dirty="0" smtClean="0"/>
              <a:t>              </a:t>
            </a:r>
            <a:r>
              <a:rPr lang="fr-FR" u="sng" dirty="0" smtClean="0">
                <a:solidFill>
                  <a:srgbClr val="C00000"/>
                </a:solidFill>
              </a:rPr>
              <a:t>Répartition de l’IRG sur le revenu foncier </a:t>
            </a:r>
          </a:p>
          <a:p>
            <a:pPr marL="0" indent="0">
              <a:buNone/>
            </a:pPr>
            <a:endParaRPr lang="fr-FR" dirty="0"/>
          </a:p>
          <a:p>
            <a:pPr marL="0" indent="0">
              <a:buNone/>
            </a:pPr>
            <a:endParaRPr lang="fr-FR" dirty="0" smtClean="0"/>
          </a:p>
          <a:p>
            <a:pPr marL="0" indent="0">
              <a:buNone/>
            </a:pPr>
            <a:r>
              <a:rPr lang="fr-FR" dirty="0" smtClean="0"/>
              <a:t>                                   </a:t>
            </a:r>
            <a:r>
              <a:rPr lang="fr-FR" sz="2800" dirty="0" smtClean="0"/>
              <a:t>50 % Budget de l’Etat </a:t>
            </a:r>
            <a:endParaRPr lang="fr-FR" sz="2800" dirty="0"/>
          </a:p>
          <a:p>
            <a:pPr marL="0" indent="0">
              <a:buNone/>
            </a:pPr>
            <a:endParaRPr lang="fr-FR" dirty="0" smtClean="0"/>
          </a:p>
          <a:p>
            <a:endParaRPr lang="fr-FR" dirty="0" smtClean="0"/>
          </a:p>
          <a:p>
            <a:endParaRPr lang="fr-FR" dirty="0"/>
          </a:p>
          <a:p>
            <a:endParaRPr lang="fr-FR" dirty="0" smtClean="0"/>
          </a:p>
          <a:p>
            <a:pPr marL="0" indent="0">
              <a:buNone/>
            </a:pPr>
            <a:r>
              <a:rPr lang="fr-FR" dirty="0"/>
              <a:t> </a:t>
            </a:r>
            <a:r>
              <a:rPr lang="fr-FR" dirty="0" smtClean="0"/>
              <a:t>                                     </a:t>
            </a:r>
            <a:r>
              <a:rPr lang="fr-FR" sz="3200" dirty="0" smtClean="0"/>
              <a:t>50 % La commune </a:t>
            </a:r>
            <a:endParaRPr lang="fr-FR" sz="3200" dirty="0"/>
          </a:p>
          <a:p>
            <a:pPr marL="0" indent="0">
              <a:buNone/>
            </a:pPr>
            <a:r>
              <a:rPr lang="fr-FR" dirty="0" smtClean="0"/>
              <a:t>        </a:t>
            </a:r>
            <a:endParaRPr lang="fr-FR" dirty="0"/>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7" name="Flèche droite rayée 6"/>
          <p:cNvSpPr/>
          <p:nvPr/>
        </p:nvSpPr>
        <p:spPr bwMode="auto">
          <a:xfrm>
            <a:off x="0" y="1986380"/>
            <a:ext cx="2896703" cy="1086678"/>
          </a:xfrm>
          <a:prstGeom prst="stripedRightArrow">
            <a:avLst/>
          </a:prstGeom>
          <a:solidFill>
            <a:srgbClr val="00B05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8" name="Flèche droite rayée 7"/>
          <p:cNvSpPr/>
          <p:nvPr/>
        </p:nvSpPr>
        <p:spPr bwMode="auto">
          <a:xfrm>
            <a:off x="181527" y="4108175"/>
            <a:ext cx="3055730" cy="988250"/>
          </a:xfrm>
          <a:prstGeom prst="stripedRightArrow">
            <a:avLst/>
          </a:prstGeom>
          <a:solidFill>
            <a:srgbClr val="7030A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115893659"/>
      </p:ext>
    </p:extLst>
  </p:cSld>
  <p:clrMapOvr>
    <a:masterClrMapping/>
  </p:clrMapOvr>
  <mc:AlternateContent xmlns:mc="http://schemas.openxmlformats.org/markup-compatibility/2006" xmlns:p14="http://schemas.microsoft.com/office/powerpoint/2010/main">
    <mc:Choice Requires="p14">
      <p:transition spd="slow" p14:dur="2000" advTm="8694">
        <p14:prism isContent="1"/>
      </p:transition>
    </mc:Choice>
    <mc:Fallback xmlns="">
      <p:transition spd="slow" advTm="86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2" fill="hold" display="0">
                  <p:stCondLst>
                    <p:cond delay="indefinite"/>
                  </p:stCondLst>
                  <p:endCondLst>
                    <p:cond evt="onStopAudio" delay="0">
                      <p:tgtEl>
                        <p:sldTgt/>
                      </p:tgtEl>
                    </p:cond>
                  </p:endCondLst>
                </p:cTn>
                <p:tgtEl>
                  <p:spTgt spid="10"/>
                </p:tgtEl>
              </p:cMediaNode>
            </p:audio>
          </p:childTnLst>
        </p:cTn>
      </p:par>
    </p:tnLst>
    <p:bldLst>
      <p:bldP spid="3" grpId="0" build="p"/>
      <p:bldP spid="5"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800" y="1489075"/>
            <a:ext cx="8966200" cy="4275138"/>
          </a:xfrm>
        </p:spPr>
        <p:txBody>
          <a:bodyPr/>
          <a:lstStyle/>
          <a:p>
            <a:pPr marL="0" indent="0" algn="ctr">
              <a:buNone/>
            </a:pPr>
            <a:r>
              <a:rPr lang="fr-FR" u="sng" dirty="0" smtClean="0"/>
              <a:t>Affectation de l’IRG et de l’IBS </a:t>
            </a:r>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r>
              <a:rPr lang="fr-FR" dirty="0" smtClean="0"/>
              <a:t>                            </a:t>
            </a:r>
            <a:r>
              <a:rPr lang="fr-FR" sz="3600" dirty="0" smtClean="0"/>
              <a:t>Budget de l’Etat </a:t>
            </a:r>
            <a:endParaRPr lang="fr-FR" sz="3600" dirty="0"/>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6" name="Flèche droite rayée 5"/>
          <p:cNvSpPr/>
          <p:nvPr/>
        </p:nvSpPr>
        <p:spPr bwMode="auto">
          <a:xfrm>
            <a:off x="177800" y="3172294"/>
            <a:ext cx="2326861" cy="1161168"/>
          </a:xfrm>
          <a:prstGeom prst="stripedRightArrow">
            <a:avLst/>
          </a:prstGeom>
          <a:solidFill>
            <a:srgbClr val="7030A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007202004"/>
      </p:ext>
    </p:extLst>
  </p:cSld>
  <p:clrMapOvr>
    <a:masterClrMapping/>
  </p:clrMapOvr>
  <mc:AlternateContent xmlns:mc="http://schemas.openxmlformats.org/markup-compatibility/2006" xmlns:p14="http://schemas.microsoft.com/office/powerpoint/2010/main">
    <mc:Choice Requires="p14">
      <p:transition spd="slow" p14:dur="2000" advTm="3843">
        <p14:prism isContent="1"/>
      </p:transition>
    </mc:Choice>
    <mc:Fallback xmlns="">
      <p:transition spd="slow" advTm="38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8"/>
                </p:tgtEl>
              </p:cMediaNode>
            </p:audio>
          </p:childTnLst>
        </p:cTn>
      </p:par>
    </p:tnLst>
    <p:bldLst>
      <p:bldP spid="3" grpId="0" build="p"/>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800" y="1582737"/>
            <a:ext cx="8882063" cy="4275138"/>
          </a:xfrm>
        </p:spPr>
        <p:txBody>
          <a:bodyPr/>
          <a:lstStyle/>
          <a:p>
            <a:r>
              <a:rPr lang="fr-FR" sz="3200" u="sng" dirty="0" smtClean="0">
                <a:latin typeface="Times New Roman" panose="02020603050405020304" pitchFamily="18" charset="0"/>
                <a:cs typeface="Times New Roman" panose="02020603050405020304" pitchFamily="18" charset="0"/>
              </a:rPr>
              <a:t>Exclusivement au profit de la commune </a:t>
            </a:r>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r>
              <a:rPr lang="fr-FR" sz="3600" dirty="0" smtClean="0">
                <a:solidFill>
                  <a:srgbClr val="2B7C02"/>
                </a:solidFill>
                <a:latin typeface="Times New Roman" panose="02020603050405020304" pitchFamily="18" charset="0"/>
                <a:cs typeface="Times New Roman" panose="02020603050405020304" pitchFamily="18" charset="0"/>
              </a:rPr>
              <a:t>                                Taxe foncière </a:t>
            </a:r>
          </a:p>
          <a:p>
            <a:pPr marL="0" indent="0">
              <a:buNone/>
            </a:pPr>
            <a:endParaRPr lang="fr-FR" dirty="0"/>
          </a:p>
          <a:p>
            <a:pPr marL="0" indent="0">
              <a:buNone/>
            </a:pPr>
            <a:endParaRPr lang="fr-FR" dirty="0" smtClean="0"/>
          </a:p>
          <a:p>
            <a:pPr marL="0" indent="0">
              <a:buNone/>
            </a:pPr>
            <a:endParaRPr lang="fr-FR" dirty="0" smtClean="0"/>
          </a:p>
          <a:p>
            <a:pPr marL="0" indent="0">
              <a:buNone/>
            </a:pPr>
            <a:r>
              <a:rPr lang="fr-FR" dirty="0" smtClean="0"/>
              <a:t>                                </a:t>
            </a:r>
            <a:r>
              <a:rPr lang="fr-FR" sz="2800" dirty="0" smtClean="0">
                <a:solidFill>
                  <a:srgbClr val="C00000"/>
                </a:solidFill>
                <a:latin typeface="Times New Roman" panose="02020603050405020304" pitchFamily="18" charset="0"/>
                <a:cs typeface="Times New Roman" panose="02020603050405020304" pitchFamily="18" charset="0"/>
              </a:rPr>
              <a:t>Taxe d’Assainissement </a:t>
            </a:r>
            <a:endParaRPr lang="fr-FR" sz="2800" dirty="0">
              <a:solidFill>
                <a:srgbClr val="C00000"/>
              </a:solidFill>
              <a:latin typeface="Times New Roman" panose="02020603050405020304" pitchFamily="18" charset="0"/>
              <a:cs typeface="Times New Roman" panose="02020603050405020304" pitchFamily="18" charset="0"/>
            </a:endParaRPr>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Titre 1"/>
          <p:cNvSpPr>
            <a:spLocks noGrp="1"/>
          </p:cNvSpPr>
          <p:nvPr>
            <p:ph type="title"/>
          </p:nvPr>
        </p:nvSpPr>
        <p:spPr>
          <a:solidFill>
            <a:srgbClr val="336699"/>
          </a:solidFill>
        </p:spPr>
        <p:txBody>
          <a:bodyPr/>
          <a:lstStyle/>
          <a:p>
            <a:pPr algn="ctr"/>
            <a:r>
              <a:rPr lang="fr-FR" dirty="0" smtClean="0">
                <a:solidFill>
                  <a:schemeClr val="bg1"/>
                </a:solidFill>
              </a:rPr>
              <a:t>Les impôts et taxes   </a:t>
            </a:r>
            <a:endParaRPr lang="fr-FR" dirty="0">
              <a:solidFill>
                <a:schemeClr val="bg1"/>
              </a:solidFill>
            </a:endParaRPr>
          </a:p>
        </p:txBody>
      </p:sp>
      <p:sp>
        <p:nvSpPr>
          <p:cNvPr id="6" name="Flèche droite rayée 5"/>
          <p:cNvSpPr/>
          <p:nvPr/>
        </p:nvSpPr>
        <p:spPr bwMode="auto">
          <a:xfrm>
            <a:off x="216796" y="3326296"/>
            <a:ext cx="3613082" cy="1177649"/>
          </a:xfrm>
          <a:prstGeom prst="stripedRightArrow">
            <a:avLst/>
          </a:prstGeom>
          <a:solidFill>
            <a:schemeClr val="accent1"/>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7" name="Flèche droite rayée 6"/>
          <p:cNvSpPr/>
          <p:nvPr/>
        </p:nvSpPr>
        <p:spPr bwMode="auto">
          <a:xfrm>
            <a:off x="177800" y="5011945"/>
            <a:ext cx="2843696" cy="1099930"/>
          </a:xfrm>
          <a:prstGeom prst="stripedRightArrow">
            <a:avLst/>
          </a:prstGeom>
          <a:solidFill>
            <a:srgbClr val="00B05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658858534"/>
      </p:ext>
    </p:extLst>
  </p:cSld>
  <p:clrMapOvr>
    <a:masterClrMapping/>
  </p:clrMapOvr>
  <mc:AlternateContent xmlns:mc="http://schemas.openxmlformats.org/markup-compatibility/2006" xmlns:p14="http://schemas.microsoft.com/office/powerpoint/2010/main">
    <mc:Choice Requires="p14">
      <p:transition spd="slow" p14:dur="2000" advTm="8054">
        <p14:prism isContent="1"/>
      </p:transition>
    </mc:Choice>
    <mc:Fallback xmlns="">
      <p:transition spd="slow" advTm="80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1000"/>
                                        <p:tgtEl>
                                          <p:spTgt spid="3">
                                            <p:txEl>
                                              <p:pRg st="9" end="9"/>
                                            </p:txEl>
                                          </p:spTgt>
                                        </p:tgtEl>
                                      </p:cBhvr>
                                    </p:animEffect>
                                    <p:anim calcmode="lin" valueType="num">
                                      <p:cBhvr>
                                        <p:cTn id="3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5" fill="hold" display="0">
                  <p:stCondLst>
                    <p:cond delay="indefinite"/>
                  </p:stCondLst>
                  <p:endCondLst>
                    <p:cond evt="onStopAudio" delay="0">
                      <p:tgtEl>
                        <p:sldTgt/>
                      </p:tgtEl>
                    </p:cond>
                  </p:endCondLst>
                </p:cTn>
                <p:tgtEl>
                  <p:spTgt spid="9"/>
                </p:tgtEl>
              </p:cMediaNode>
            </p:audio>
          </p:childTnLst>
        </p:cTn>
      </p:par>
    </p:tnLst>
    <p:bldLst>
      <p:bldP spid="3" grpId="0" build="p"/>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16678" y="419332"/>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a:t>Le développement de l’économie parallèle</a:t>
            </a:r>
            <a:endParaRPr lang="fr-FR" sz="2400" dirty="0">
              <a:latin typeface="Arial" pitchFamily="34" charset="0"/>
            </a:endParaRPr>
          </a:p>
        </p:txBody>
      </p:sp>
      <p:sp>
        <p:nvSpPr>
          <p:cNvPr id="8" name="Rectangle 7"/>
          <p:cNvSpPr/>
          <p:nvPr/>
        </p:nvSpPr>
        <p:spPr>
          <a:xfrm>
            <a:off x="301092" y="1940545"/>
            <a:ext cx="8419828" cy="369332"/>
          </a:xfrm>
          <a:prstGeom prst="rect">
            <a:avLst/>
          </a:prstGeom>
        </p:spPr>
        <p:txBody>
          <a:bodyPr wrap="square">
            <a:spAutoFit/>
          </a:bodyPr>
          <a:lstStyle/>
          <a:p>
            <a:pPr algn="just" rtl="0"/>
            <a:r>
              <a:rPr lang="fr-FR" sz="1800" b="1" dirty="0" smtClean="0">
                <a:solidFill>
                  <a:srgbClr val="336699"/>
                </a:solidFill>
                <a:latin typeface="Arial" pitchFamily="34" charset="0"/>
              </a:rPr>
              <a:t> </a:t>
            </a:r>
            <a:endParaRPr lang="fr-FR" sz="1800" b="1" dirty="0">
              <a:solidFill>
                <a:srgbClr val="C00000"/>
              </a:solidFill>
              <a:latin typeface="Arial" pitchFamily="34" charset="0"/>
            </a:endParaRPr>
          </a:p>
        </p:txBody>
      </p:sp>
      <p:sp>
        <p:nvSpPr>
          <p:cNvPr id="2" name="Rectangle 1"/>
          <p:cNvSpPr/>
          <p:nvPr/>
        </p:nvSpPr>
        <p:spPr>
          <a:xfrm>
            <a:off x="235326" y="1439616"/>
            <a:ext cx="8551360" cy="4401205"/>
          </a:xfrm>
          <a:prstGeom prst="rect">
            <a:avLst/>
          </a:prstGeom>
        </p:spPr>
        <p:txBody>
          <a:bodyPr wrap="square">
            <a:spAutoFit/>
          </a:bodyPr>
          <a:lstStyle/>
          <a:p>
            <a:pPr algn="l"/>
            <a:r>
              <a:rPr lang="fr-FR" sz="2800" dirty="0">
                <a:solidFill>
                  <a:schemeClr val="tx1"/>
                </a:solidFill>
                <a:cs typeface="Times New Roman" panose="02020603050405020304" pitchFamily="18" charset="0"/>
              </a:rPr>
              <a:t>La majorité des pays en développement présentent une vaste </a:t>
            </a:r>
            <a:r>
              <a:rPr lang="fr-FR" sz="2800" dirty="0" smtClean="0">
                <a:solidFill>
                  <a:schemeClr val="tx1"/>
                </a:solidFill>
                <a:cs typeface="Times New Roman" panose="02020603050405020304" pitchFamily="18" charset="0"/>
              </a:rPr>
              <a:t>économie parallèle</a:t>
            </a:r>
            <a:r>
              <a:rPr lang="fr-FR" sz="2800" dirty="0">
                <a:solidFill>
                  <a:schemeClr val="tx1"/>
                </a:solidFill>
                <a:cs typeface="Times New Roman" panose="02020603050405020304" pitchFamily="18" charset="0"/>
              </a:rPr>
              <a:t>, sous taxée ou non frappée d’impôt</a:t>
            </a:r>
            <a:r>
              <a:rPr lang="fr-FR" sz="2800" dirty="0" smtClean="0">
                <a:solidFill>
                  <a:schemeClr val="tx1"/>
                </a:solidFill>
                <a:cs typeface="Times New Roman" panose="02020603050405020304" pitchFamily="18" charset="0"/>
              </a:rPr>
              <a:t>.</a:t>
            </a:r>
          </a:p>
          <a:p>
            <a:pPr algn="l"/>
            <a:r>
              <a:rPr lang="fr-FR" sz="2800" dirty="0" smtClean="0">
                <a:solidFill>
                  <a:schemeClr val="tx1"/>
                </a:solidFill>
                <a:cs typeface="Times New Roman" panose="02020603050405020304" pitchFamily="18" charset="0"/>
              </a:rPr>
              <a:t> </a:t>
            </a:r>
          </a:p>
          <a:p>
            <a:pPr algn="l"/>
            <a:r>
              <a:rPr lang="fr-FR" sz="2800" dirty="0" smtClean="0">
                <a:solidFill>
                  <a:schemeClr val="tx1"/>
                </a:solidFill>
                <a:cs typeface="Times New Roman" panose="02020603050405020304" pitchFamily="18" charset="0"/>
              </a:rPr>
              <a:t>L’étendue </a:t>
            </a:r>
            <a:r>
              <a:rPr lang="fr-FR" sz="2800" dirty="0">
                <a:solidFill>
                  <a:schemeClr val="tx1"/>
                </a:solidFill>
                <a:cs typeface="Times New Roman" panose="02020603050405020304" pitchFamily="18" charset="0"/>
              </a:rPr>
              <a:t>moyenne </a:t>
            </a:r>
            <a:r>
              <a:rPr lang="fr-FR" sz="2800" dirty="0" smtClean="0">
                <a:solidFill>
                  <a:schemeClr val="tx1"/>
                </a:solidFill>
                <a:cs typeface="Times New Roman" panose="02020603050405020304" pitchFamily="18" charset="0"/>
              </a:rPr>
              <a:t>de l’économie </a:t>
            </a:r>
            <a:r>
              <a:rPr lang="fr-FR" sz="2800" dirty="0">
                <a:solidFill>
                  <a:schemeClr val="tx1"/>
                </a:solidFill>
                <a:cs typeface="Times New Roman" panose="02020603050405020304" pitchFamily="18" charset="0"/>
              </a:rPr>
              <a:t>souterraine par rapport au PIB officiel était estimée en 2002/2003 </a:t>
            </a:r>
            <a:r>
              <a:rPr lang="fr-FR" sz="2800" dirty="0" smtClean="0">
                <a:solidFill>
                  <a:schemeClr val="tx1"/>
                </a:solidFill>
                <a:cs typeface="Times New Roman" panose="02020603050405020304" pitchFamily="18" charset="0"/>
              </a:rPr>
              <a:t>à</a:t>
            </a:r>
            <a:endParaRPr lang="fr-FR" sz="2800" dirty="0">
              <a:solidFill>
                <a:schemeClr val="tx1"/>
              </a:solidFill>
              <a:cs typeface="Times New Roman" panose="02020603050405020304" pitchFamily="18" charset="0"/>
            </a:endParaRPr>
          </a:p>
          <a:p>
            <a:pPr algn="l"/>
            <a:r>
              <a:rPr lang="fr-FR" sz="2800" dirty="0">
                <a:solidFill>
                  <a:schemeClr val="tx1"/>
                </a:solidFill>
                <a:cs typeface="Times New Roman" panose="02020603050405020304" pitchFamily="18" charset="0"/>
              </a:rPr>
              <a:t>43 % dans les pays africains, à 30 % dans les pays asiatiques, et </a:t>
            </a:r>
            <a:r>
              <a:rPr lang="fr-FR" sz="2800" dirty="0" smtClean="0">
                <a:solidFill>
                  <a:schemeClr val="tx1"/>
                </a:solidFill>
                <a:cs typeface="Times New Roman" panose="02020603050405020304" pitchFamily="18" charset="0"/>
              </a:rPr>
              <a:t>à </a:t>
            </a:r>
            <a:r>
              <a:rPr lang="fr-FR" sz="2800" dirty="0">
                <a:solidFill>
                  <a:schemeClr val="tx1"/>
                </a:solidFill>
                <a:cs typeface="Times New Roman" panose="02020603050405020304" pitchFamily="18" charset="0"/>
              </a:rPr>
              <a:t>43 % dans </a:t>
            </a:r>
            <a:r>
              <a:rPr lang="fr-FR" sz="2800" dirty="0" smtClean="0">
                <a:solidFill>
                  <a:schemeClr val="tx1"/>
                </a:solidFill>
                <a:cs typeface="Times New Roman" panose="02020603050405020304" pitchFamily="18" charset="0"/>
              </a:rPr>
              <a:t>les pays </a:t>
            </a:r>
            <a:r>
              <a:rPr lang="fr-FR" sz="2800" dirty="0">
                <a:solidFill>
                  <a:schemeClr val="tx1"/>
                </a:solidFill>
                <a:cs typeface="Times New Roman" panose="02020603050405020304" pitchFamily="18" charset="0"/>
              </a:rPr>
              <a:t>d’Amérique centrale et du Sud</a:t>
            </a:r>
            <a:r>
              <a:rPr lang="fr-FR" sz="2800" dirty="0" smtClean="0">
                <a:solidFill>
                  <a:schemeClr val="tx1"/>
                </a:solidFill>
                <a:cs typeface="Times New Roman" panose="02020603050405020304" pitchFamily="18" charset="0"/>
              </a:rPr>
              <a:t>.</a:t>
            </a:r>
          </a:p>
          <a:p>
            <a:pPr algn="l"/>
            <a:r>
              <a:rPr lang="fr-FR" sz="2800" dirty="0" smtClean="0">
                <a:solidFill>
                  <a:schemeClr val="tx1"/>
                </a:solidFill>
                <a:cs typeface="Times New Roman" panose="02020603050405020304" pitchFamily="18" charset="0"/>
              </a:rPr>
              <a:t> </a:t>
            </a:r>
            <a:endParaRPr lang="fr-FR" sz="2800" dirty="0">
              <a:solidFill>
                <a:schemeClr val="tx1"/>
              </a:solidFill>
              <a:cs typeface="Times New Roman" panose="02020603050405020304" pitchFamily="18" charset="0"/>
            </a:endParaRPr>
          </a:p>
        </p:txBody>
      </p:sp>
      <p:sp>
        <p:nvSpPr>
          <p:cNvPr id="3" name="Espace réservé du pied de page 2"/>
          <p:cNvSpPr>
            <a:spLocks noGrp="1"/>
          </p:cNvSpPr>
          <p:nvPr>
            <p:ph type="ftr" sz="quarter" idx="10"/>
          </p:nvPr>
        </p:nvSpPr>
        <p:spPr/>
        <p:txBody>
          <a:bodyPr/>
          <a:lstStyle/>
          <a:p>
            <a:pPr>
              <a:defRPr/>
            </a:pPr>
            <a:r>
              <a:rPr lang="en-US" altLang="ko-KR" smtClean="0"/>
              <a:t>2</a:t>
            </a:r>
            <a:endParaRPr lang="en-US" altLang="ko-K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44">
        <p14:prism isContent="1"/>
      </p:transition>
    </mc:Choice>
    <mc:Fallback xmlns="">
      <p:transition spd="slow" advTm="31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7"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627" y="1520146"/>
            <a:ext cx="8568321" cy="3970318"/>
          </a:xfrm>
          <a:prstGeom prst="rect">
            <a:avLst/>
          </a:prstGeom>
        </p:spPr>
        <p:txBody>
          <a:bodyPr wrap="square">
            <a:spAutoFit/>
          </a:bodyPr>
          <a:lstStyle/>
          <a:p>
            <a:pPr algn="l"/>
            <a:r>
              <a:rPr lang="fr-FR" sz="2800" dirty="0">
                <a:solidFill>
                  <a:schemeClr val="tx1"/>
                </a:solidFill>
                <a:cs typeface="Times New Roman" panose="02020603050405020304" pitchFamily="18" charset="0"/>
              </a:rPr>
              <a:t>Dans les pays </a:t>
            </a:r>
            <a:r>
              <a:rPr lang="fr-FR" sz="2800" dirty="0" smtClean="0">
                <a:solidFill>
                  <a:schemeClr val="tx1"/>
                </a:solidFill>
                <a:cs typeface="Times New Roman" panose="02020603050405020304" pitchFamily="18" charset="0"/>
              </a:rPr>
              <a:t>développés , </a:t>
            </a:r>
            <a:r>
              <a:rPr lang="fr-FR" sz="2800" dirty="0">
                <a:solidFill>
                  <a:schemeClr val="tx1"/>
                </a:solidFill>
                <a:cs typeface="Times New Roman" panose="02020603050405020304" pitchFamily="18" charset="0"/>
              </a:rPr>
              <a:t>l’économie souterraine représente environ 16 % du </a:t>
            </a:r>
            <a:r>
              <a:rPr lang="fr-FR" sz="2800" dirty="0" smtClean="0">
                <a:solidFill>
                  <a:schemeClr val="tx1"/>
                </a:solidFill>
                <a:cs typeface="Times New Roman" panose="02020603050405020304" pitchFamily="18" charset="0"/>
              </a:rPr>
              <a:t>PIB. </a:t>
            </a:r>
            <a:r>
              <a:rPr lang="fr-FR" sz="2800" dirty="0">
                <a:solidFill>
                  <a:schemeClr val="tx1"/>
                </a:solidFill>
                <a:cs typeface="Times New Roman" panose="02020603050405020304" pitchFamily="18" charset="0"/>
              </a:rPr>
              <a:t>qu’en moyenne, la part de la fraude fiscale générée par l’économie parallèle dans les pays en développement est deux fois supérieure à celle des pays développés. </a:t>
            </a:r>
          </a:p>
          <a:p>
            <a:pPr algn="l"/>
            <a:endParaRPr lang="fr-FR" sz="2800" dirty="0" smtClean="0">
              <a:solidFill>
                <a:schemeClr val="tx1"/>
              </a:solidFill>
              <a:cs typeface="Times New Roman" panose="02020603050405020304" pitchFamily="18" charset="0"/>
            </a:endParaRPr>
          </a:p>
          <a:p>
            <a:pPr algn="l"/>
            <a:r>
              <a:rPr lang="fr-FR" sz="2800" dirty="0" smtClean="0">
                <a:solidFill>
                  <a:schemeClr val="tx1"/>
                </a:solidFill>
                <a:cs typeface="Times New Roman" panose="02020603050405020304" pitchFamily="18" charset="0"/>
              </a:rPr>
              <a:t>En </a:t>
            </a:r>
            <a:r>
              <a:rPr lang="fr-FR" sz="2800" dirty="0">
                <a:solidFill>
                  <a:schemeClr val="tx1"/>
                </a:solidFill>
                <a:cs typeface="Times New Roman" panose="02020603050405020304" pitchFamily="18" charset="0"/>
              </a:rPr>
              <a:t>raison de ces activités souterraines, les pays en développement semblent enregistrer une perte considérable en matière de revenus fiscaux.</a:t>
            </a:r>
          </a:p>
        </p:txBody>
      </p:sp>
      <p:sp>
        <p:nvSpPr>
          <p:cNvPr id="8" name="Text Box 2"/>
          <p:cNvSpPr txBox="1">
            <a:spLocks noChangeArrowheads="1"/>
          </p:cNvSpPr>
          <p:nvPr/>
        </p:nvSpPr>
        <p:spPr bwMode="auto">
          <a:xfrm>
            <a:off x="257627" y="247054"/>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a:t>Le développement de l’économie parallèle</a:t>
            </a:r>
            <a:endParaRPr lang="fr-FR" sz="2400" dirty="0">
              <a:latin typeface="Arial" pitchFamily="34" charset="0"/>
            </a:endParaRPr>
          </a:p>
        </p:txBody>
      </p:sp>
      <p:sp>
        <p:nvSpPr>
          <p:cNvPr id="3" name="Espace réservé du pied de page 2"/>
          <p:cNvSpPr>
            <a:spLocks noGrp="1"/>
          </p:cNvSpPr>
          <p:nvPr>
            <p:ph type="ftr" sz="quarter" idx="10"/>
          </p:nvPr>
        </p:nvSpPr>
        <p:spPr/>
        <p:txBody>
          <a:bodyPr/>
          <a:lstStyle/>
          <a:p>
            <a:pPr>
              <a:defRPr/>
            </a:pPr>
            <a:r>
              <a:rPr lang="en-US" altLang="ko-KR" smtClean="0"/>
              <a:t>2</a:t>
            </a:r>
            <a:endParaRPr lang="en-US" altLang="ko-K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94">
        <p14:prism isContent="1"/>
      </p:transition>
    </mc:Choice>
    <mc:Fallback xmlns="">
      <p:transition spd="slow" advTm="28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2"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Text Box 2"/>
          <p:cNvSpPr txBox="1">
            <a:spLocks noGrp="1" noChangeArrowheads="1"/>
          </p:cNvSpPr>
          <p:nvPr>
            <p:ph type="title"/>
          </p:nvPr>
        </p:nvSpPr>
        <p:spPr bwMode="auto">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lvl="0" algn="ctr" rtl="0"/>
            <a:r>
              <a:rPr lang="fr-FR" sz="2400" b="1" dirty="0" smtClean="0">
                <a:latin typeface="Arial" pitchFamily="34" charset="0"/>
                <a:ea typeface="Calibri" pitchFamily="34" charset="0"/>
              </a:rPr>
              <a:t>Quelques Testes règlementaires </a:t>
            </a:r>
          </a:p>
        </p:txBody>
      </p:sp>
      <p:sp>
        <p:nvSpPr>
          <p:cNvPr id="7" name="Espace réservé du contenu 6"/>
          <p:cNvSpPr>
            <a:spLocks noGrp="1"/>
          </p:cNvSpPr>
          <p:nvPr>
            <p:ph idx="1"/>
          </p:nvPr>
        </p:nvSpPr>
        <p:spPr>
          <a:xfrm>
            <a:off x="255288" y="1328759"/>
            <a:ext cx="8796591" cy="707886"/>
          </a:xfrm>
          <a:prstGeom prst="rect">
            <a:avLst/>
          </a:prstGeom>
          <a:solidFill>
            <a:schemeClr val="tx2">
              <a:lumMod val="40000"/>
              <a:lumOff val="60000"/>
            </a:schemeClr>
          </a:solidFill>
        </p:spPr>
        <p:txBody>
          <a:bodyPr wrap="square">
            <a:spAutoFit/>
          </a:bodyPr>
          <a:lstStyle/>
          <a:p>
            <a:pPr marL="0" indent="0" algn="l">
              <a:buNone/>
            </a:pPr>
            <a:r>
              <a:rPr lang="fr-FR" b="1" dirty="0" smtClean="0">
                <a:solidFill>
                  <a:schemeClr val="tx1"/>
                </a:solidFill>
                <a:ea typeface="Calibri" panose="020F0502020204030204" pitchFamily="34" charset="0"/>
                <a:cs typeface="Times New Roman" panose="02020603050405020304" pitchFamily="18" charset="0"/>
              </a:rPr>
              <a:t>L’article 9 de l’ordonnance </a:t>
            </a:r>
            <a:r>
              <a:rPr lang="fr-FR" b="1" dirty="0">
                <a:solidFill>
                  <a:schemeClr val="tx1"/>
                </a:solidFill>
                <a:ea typeface="Calibri" panose="020F0502020204030204" pitchFamily="34" charset="0"/>
                <a:cs typeface="Times New Roman" panose="02020603050405020304" pitchFamily="18" charset="0"/>
              </a:rPr>
              <a:t>n° 10-01 du </a:t>
            </a:r>
            <a:r>
              <a:rPr lang="fr-FR" b="1" dirty="0" smtClean="0">
                <a:solidFill>
                  <a:schemeClr val="tx1"/>
                </a:solidFill>
                <a:ea typeface="Calibri" panose="020F0502020204030204" pitchFamily="34" charset="0"/>
                <a:cs typeface="Times New Roman" panose="02020603050405020304" pitchFamily="18" charset="0"/>
              </a:rPr>
              <a:t>26 </a:t>
            </a:r>
            <a:r>
              <a:rPr lang="fr-FR" b="1" dirty="0">
                <a:solidFill>
                  <a:schemeClr val="tx1"/>
                </a:solidFill>
                <a:ea typeface="Calibri" panose="020F0502020204030204" pitchFamily="34" charset="0"/>
                <a:cs typeface="Times New Roman" panose="02020603050405020304" pitchFamily="18" charset="0"/>
              </a:rPr>
              <a:t>août 2010 portant loi de finances complémentaire pour </a:t>
            </a:r>
            <a:r>
              <a:rPr lang="fr-FR" b="1" dirty="0" smtClean="0">
                <a:solidFill>
                  <a:schemeClr val="tx1"/>
                </a:solidFill>
                <a:ea typeface="Calibri" panose="020F0502020204030204" pitchFamily="34" charset="0"/>
                <a:cs typeface="Times New Roman" panose="02020603050405020304" pitchFamily="18" charset="0"/>
              </a:rPr>
              <a:t>2010.</a:t>
            </a:r>
            <a:endParaRPr lang="fr-FR" b="1" dirty="0">
              <a:solidFill>
                <a:schemeClr val="tx1"/>
              </a:solidFill>
              <a:cs typeface="Times New Roman" panose="02020603050405020304" pitchFamily="18" charset="0"/>
            </a:endParaRPr>
          </a:p>
        </p:txBody>
      </p:sp>
      <p:sp>
        <p:nvSpPr>
          <p:cNvPr id="8" name="Rectangle 7"/>
          <p:cNvSpPr/>
          <p:nvPr/>
        </p:nvSpPr>
        <p:spPr>
          <a:xfrm>
            <a:off x="255288" y="2290667"/>
            <a:ext cx="8814721" cy="1200329"/>
          </a:xfrm>
          <a:prstGeom prst="rect">
            <a:avLst/>
          </a:prstGeom>
          <a:solidFill>
            <a:schemeClr val="accent2"/>
          </a:solidFill>
          <a:ln>
            <a:solidFill>
              <a:schemeClr val="accent2">
                <a:lumMod val="25000"/>
              </a:schemeClr>
            </a:solidFill>
          </a:ln>
        </p:spPr>
        <p:txBody>
          <a:bodyPr wrap="square">
            <a:spAutoFit/>
          </a:bodyPr>
          <a:lstStyle/>
          <a:p>
            <a:pPr algn="l"/>
            <a:r>
              <a:rPr lang="fr-FR" sz="2400" b="1" dirty="0">
                <a:solidFill>
                  <a:schemeClr val="tx1"/>
                </a:solidFill>
                <a:cs typeface="Times New Roman" panose="02020603050405020304" pitchFamily="18" charset="0"/>
              </a:rPr>
              <a:t>Arrêté </a:t>
            </a:r>
            <a:r>
              <a:rPr lang="fr-FR" sz="2400" b="1" dirty="0" smtClean="0">
                <a:solidFill>
                  <a:schemeClr val="tx1"/>
                </a:solidFill>
                <a:cs typeface="Times New Roman" panose="02020603050405020304" pitchFamily="18" charset="0"/>
              </a:rPr>
              <a:t>1</a:t>
            </a:r>
            <a:r>
              <a:rPr lang="fr-FR" sz="2400" b="1" baseline="30000" dirty="0" smtClean="0">
                <a:solidFill>
                  <a:schemeClr val="tx1"/>
                </a:solidFill>
                <a:cs typeface="Times New Roman" panose="02020603050405020304" pitchFamily="18" charset="0"/>
              </a:rPr>
              <a:t>er</a:t>
            </a:r>
            <a:r>
              <a:rPr lang="fr-FR" sz="2400" b="1" dirty="0" smtClean="0">
                <a:solidFill>
                  <a:schemeClr val="tx1"/>
                </a:solidFill>
                <a:cs typeface="Times New Roman" panose="02020603050405020304" pitchFamily="18" charset="0"/>
              </a:rPr>
              <a:t> août </a:t>
            </a:r>
            <a:r>
              <a:rPr lang="fr-FR" sz="2400" b="1" dirty="0">
                <a:solidFill>
                  <a:schemeClr val="tx1"/>
                </a:solidFill>
                <a:cs typeface="Times New Roman" panose="02020603050405020304" pitchFamily="18" charset="0"/>
              </a:rPr>
              <a:t>2013 définissant </a:t>
            </a:r>
            <a:r>
              <a:rPr lang="fr-FR" sz="2400" b="1" dirty="0" smtClean="0">
                <a:solidFill>
                  <a:schemeClr val="tx1"/>
                </a:solidFill>
                <a:cs typeface="Times New Roman" panose="02020603050405020304" pitchFamily="18" charset="0"/>
              </a:rPr>
              <a:t>l’acte d’établissement de fausses </a:t>
            </a:r>
            <a:r>
              <a:rPr lang="fr-FR" sz="2400" b="1" dirty="0">
                <a:solidFill>
                  <a:schemeClr val="tx1"/>
                </a:solidFill>
                <a:cs typeface="Times New Roman" panose="02020603050405020304" pitchFamily="18" charset="0"/>
              </a:rPr>
              <a:t>factures ou de factures de complaisance </a:t>
            </a:r>
            <a:r>
              <a:rPr lang="fr-FR" sz="2400" b="1" dirty="0" smtClean="0">
                <a:solidFill>
                  <a:schemeClr val="tx1"/>
                </a:solidFill>
                <a:cs typeface="Times New Roman" panose="02020603050405020304" pitchFamily="18" charset="0"/>
              </a:rPr>
              <a:t>et fixant </a:t>
            </a:r>
            <a:r>
              <a:rPr lang="fr-FR" sz="2400" b="1" dirty="0">
                <a:solidFill>
                  <a:schemeClr val="tx1"/>
                </a:solidFill>
                <a:cs typeface="Times New Roman" panose="02020603050405020304" pitchFamily="18" charset="0"/>
              </a:rPr>
              <a:t>les modalités de la mise en application </a:t>
            </a:r>
            <a:r>
              <a:rPr lang="fr-FR" sz="2400" b="1" dirty="0" smtClean="0">
                <a:solidFill>
                  <a:schemeClr val="tx1"/>
                </a:solidFill>
                <a:cs typeface="Times New Roman" panose="02020603050405020304" pitchFamily="18" charset="0"/>
              </a:rPr>
              <a:t>de leurs </a:t>
            </a:r>
            <a:r>
              <a:rPr lang="fr-FR" sz="2400" b="1" dirty="0">
                <a:solidFill>
                  <a:schemeClr val="tx1"/>
                </a:solidFill>
                <a:cs typeface="Times New Roman" panose="02020603050405020304" pitchFamily="18" charset="0"/>
              </a:rPr>
              <a:t>sanctions.</a:t>
            </a:r>
            <a:endParaRPr lang="fr-FR" sz="2400" dirty="0">
              <a:solidFill>
                <a:schemeClr val="tx1"/>
              </a:solidFill>
              <a:cs typeface="Times New Roman" panose="02020603050405020304" pitchFamily="18" charset="0"/>
            </a:endParaRPr>
          </a:p>
        </p:txBody>
      </p:sp>
      <p:sp>
        <p:nvSpPr>
          <p:cNvPr id="9" name="Rectangle 8"/>
          <p:cNvSpPr/>
          <p:nvPr/>
        </p:nvSpPr>
        <p:spPr>
          <a:xfrm>
            <a:off x="182031" y="3819184"/>
            <a:ext cx="8869847" cy="1200329"/>
          </a:xfrm>
          <a:prstGeom prst="rect">
            <a:avLst/>
          </a:prstGeom>
          <a:solidFill>
            <a:schemeClr val="accent6">
              <a:lumMod val="60000"/>
              <a:lumOff val="40000"/>
            </a:schemeClr>
          </a:solidFill>
          <a:ln>
            <a:solidFill>
              <a:schemeClr val="accent2">
                <a:lumMod val="25000"/>
              </a:schemeClr>
            </a:solidFill>
          </a:ln>
        </p:spPr>
        <p:txBody>
          <a:bodyPr wrap="square">
            <a:spAutoFit/>
          </a:bodyPr>
          <a:lstStyle/>
          <a:p>
            <a:pPr algn="l"/>
            <a:r>
              <a:rPr lang="fr-FR" sz="1800" b="1" dirty="0" smtClean="0">
                <a:solidFill>
                  <a:schemeClr val="tx1"/>
                </a:solidFill>
                <a:latin typeface="Times-Roman"/>
              </a:rPr>
              <a:t>l’article 219 </a:t>
            </a:r>
            <a:r>
              <a:rPr lang="fr-FR" sz="1800" b="1" dirty="0">
                <a:solidFill>
                  <a:schemeClr val="tx1"/>
                </a:solidFill>
                <a:latin typeface="Times-Roman"/>
              </a:rPr>
              <a:t>bis du code des impôts directs et taxes </a:t>
            </a:r>
            <a:r>
              <a:rPr lang="fr-FR" sz="1800" b="1" dirty="0" smtClean="0">
                <a:solidFill>
                  <a:schemeClr val="tx1"/>
                </a:solidFill>
                <a:latin typeface="Times-Roman"/>
              </a:rPr>
              <a:t>assimilées, l’établissement </a:t>
            </a:r>
            <a:r>
              <a:rPr lang="fr-FR" sz="1800" b="1" dirty="0">
                <a:solidFill>
                  <a:schemeClr val="tx1"/>
                </a:solidFill>
                <a:latin typeface="Times-Roman"/>
              </a:rPr>
              <a:t>des fausses factures ou de factures </a:t>
            </a:r>
            <a:r>
              <a:rPr lang="fr-FR" sz="1800" b="1" dirty="0" smtClean="0">
                <a:solidFill>
                  <a:schemeClr val="tx1"/>
                </a:solidFill>
                <a:latin typeface="Times-Roman"/>
              </a:rPr>
              <a:t>de complaisance </a:t>
            </a:r>
            <a:r>
              <a:rPr lang="fr-FR" sz="1800" b="1" dirty="0">
                <a:solidFill>
                  <a:schemeClr val="tx1"/>
                </a:solidFill>
                <a:latin typeface="Times-Roman"/>
              </a:rPr>
              <a:t>entraîne le rappel des montants de la </a:t>
            </a:r>
            <a:r>
              <a:rPr lang="fr-FR" sz="1800" b="1" dirty="0" smtClean="0">
                <a:solidFill>
                  <a:schemeClr val="tx1"/>
                </a:solidFill>
                <a:latin typeface="Times-Roman"/>
              </a:rPr>
              <a:t>taxe qui </a:t>
            </a:r>
            <a:r>
              <a:rPr lang="fr-FR" sz="1800" b="1" dirty="0">
                <a:solidFill>
                  <a:schemeClr val="tx1"/>
                </a:solidFill>
                <a:latin typeface="Times-Roman"/>
              </a:rPr>
              <a:t>aurait du être acquittée et qui correspondent à </a:t>
            </a:r>
            <a:r>
              <a:rPr lang="fr-FR" sz="1800" b="1" dirty="0" smtClean="0">
                <a:solidFill>
                  <a:schemeClr val="tx1"/>
                </a:solidFill>
                <a:latin typeface="Times-Roman"/>
              </a:rPr>
              <a:t>la réfaction </a:t>
            </a:r>
            <a:r>
              <a:rPr lang="fr-FR" sz="1800" b="1" dirty="0">
                <a:solidFill>
                  <a:schemeClr val="tx1"/>
                </a:solidFill>
                <a:latin typeface="Times-Roman"/>
              </a:rPr>
              <a:t>opérée en matière de taxe sur </a:t>
            </a:r>
            <a:r>
              <a:rPr lang="fr-FR" sz="1800" b="1" dirty="0" smtClean="0">
                <a:solidFill>
                  <a:schemeClr val="tx1"/>
                </a:solidFill>
                <a:latin typeface="Times-Roman"/>
              </a:rPr>
              <a:t>l’activité professionnelle</a:t>
            </a:r>
            <a:r>
              <a:rPr lang="fr-FR" sz="1800" b="1" dirty="0">
                <a:solidFill>
                  <a:schemeClr val="tx1"/>
                </a:solidFill>
                <a:latin typeface="Times-Roman"/>
              </a:rPr>
              <a:t>.</a:t>
            </a:r>
            <a:endParaRPr lang="fr-FR" sz="1800" b="1" dirty="0">
              <a:solidFill>
                <a:schemeClr val="tx1"/>
              </a:solidFill>
            </a:endParaRPr>
          </a:p>
        </p:txBody>
      </p:sp>
      <p:sp>
        <p:nvSpPr>
          <p:cNvPr id="11" name="Espace réservé du contenu 6"/>
          <p:cNvSpPr txBox="1">
            <a:spLocks/>
          </p:cNvSpPr>
          <p:nvPr/>
        </p:nvSpPr>
        <p:spPr bwMode="auto">
          <a:xfrm>
            <a:off x="126906" y="5350212"/>
            <a:ext cx="8924972" cy="1015663"/>
          </a:xfrm>
          <a:prstGeom prst="rect">
            <a:avLst/>
          </a:prstGeom>
          <a:solidFill>
            <a:schemeClr val="tx2">
              <a:lumMod val="75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folHlink"/>
              </a:buClr>
              <a:buFont typeface="Wingdings" pitchFamily="2" charset="2"/>
              <a:buChar char="u"/>
              <a:defRPr sz="2000" b="1">
                <a:solidFill>
                  <a:srgbClr val="026974"/>
                </a:solidFill>
                <a:latin typeface="+mn-lt"/>
                <a:ea typeface="+mn-ea"/>
                <a:cs typeface="+mn-cs"/>
              </a:defRPr>
            </a:lvl1pPr>
            <a:lvl2pPr marL="742950" indent="-285750" algn="l" rtl="0" fontAlgn="base">
              <a:spcBef>
                <a:spcPct val="20000"/>
              </a:spcBef>
              <a:spcAft>
                <a:spcPct val="0"/>
              </a:spcAft>
              <a:buClr>
                <a:schemeClr val="accent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fontAlgn="base">
              <a:spcBef>
                <a:spcPct val="20000"/>
              </a:spcBef>
              <a:spcAft>
                <a:spcPct val="0"/>
              </a:spcAft>
              <a:buClr>
                <a:schemeClr val="bg1"/>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9pPr>
          </a:lstStyle>
          <a:p>
            <a:pPr marL="0" indent="0">
              <a:buFont typeface="Wingdings" pitchFamily="2" charset="2"/>
              <a:buNone/>
            </a:pPr>
            <a:r>
              <a:rPr lang="fr-FR" kern="0" dirty="0" smtClean="0">
                <a:solidFill>
                  <a:schemeClr val="tx1"/>
                </a:solidFill>
                <a:ea typeface="Calibri" panose="020F0502020204030204" pitchFamily="34" charset="0"/>
                <a:cs typeface="Times New Roman" panose="02020603050405020304" pitchFamily="18" charset="0"/>
              </a:rPr>
              <a:t>L’article 106 de la LF 2017: institution d’une amende d’astreinte de 10 000 DA pour défaut de présentation de document dans un délai de 08 jours </a:t>
            </a:r>
            <a:endParaRPr lang="fr-FR" kern="0" dirty="0">
              <a:solidFill>
                <a:schemeClr val="tx1"/>
              </a:solidFill>
              <a:cs typeface="Times New Roman" panose="02020603050405020304" pitchFamily="18"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936196151"/>
      </p:ext>
    </p:extLst>
  </p:cSld>
  <p:clrMapOvr>
    <a:masterClrMapping/>
  </p:clrMapOvr>
  <mc:AlternateContent xmlns:mc="http://schemas.openxmlformats.org/markup-compatibility/2006" xmlns:p14="http://schemas.microsoft.com/office/powerpoint/2010/main">
    <mc:Choice Requires="p14">
      <p:transition spd="slow" p14:dur="2000" advTm="9047">
        <p14:prism isContent="1"/>
      </p:transition>
    </mc:Choice>
    <mc:Fallback xmlns="">
      <p:transition spd="slow" advTm="90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tgtEl>
                                          <p:spTgt spid="7">
                                            <p:bg/>
                                          </p:spTgt>
                                        </p:tgtEl>
                                      </p:cBhvr>
                                    </p:animEffect>
                                    <p:anim calcmode="lin" valueType="num">
                                      <p:cBhvr>
                                        <p:cTn id="12" dur="1000" fill="hold"/>
                                        <p:tgtEl>
                                          <p:spTgt spid="7">
                                            <p:bg/>
                                          </p:spTgt>
                                        </p:tgtEl>
                                        <p:attrNameLst>
                                          <p:attrName>ppt_x</p:attrName>
                                        </p:attrNameLst>
                                      </p:cBhvr>
                                      <p:tavLst>
                                        <p:tav tm="0">
                                          <p:val>
                                            <p:strVal val="#ppt_x"/>
                                          </p:val>
                                        </p:tav>
                                        <p:tav tm="100000">
                                          <p:val>
                                            <p:strVal val="#ppt_x"/>
                                          </p:val>
                                        </p:tav>
                                      </p:tavLst>
                                    </p:anim>
                                    <p:anim calcmode="lin" valueType="num">
                                      <p:cBhvr>
                                        <p:cTn id="13"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3"/>
                </p:tgtEl>
              </p:cMediaNode>
            </p:audio>
          </p:childTnLst>
        </p:cTn>
      </p:par>
    </p:tnLst>
    <p:bldLst>
      <p:bldP spid="5" grpId="0" animBg="1"/>
      <p:bldP spid="7" grpId="0" build="p" animBg="1"/>
      <p:bldP spid="8" grpId="0" animBg="1"/>
      <p:bldP spid="9"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57627" y="247054"/>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Fraude et évasion fiscales et problématique de financement</a:t>
            </a:r>
            <a:endParaRPr lang="fr-FR" sz="2400" dirty="0">
              <a:latin typeface="Arial" pitchFamily="34" charset="0"/>
            </a:endParaRPr>
          </a:p>
        </p:txBody>
      </p:sp>
      <p:sp>
        <p:nvSpPr>
          <p:cNvPr id="2" name="Espace réservé du pied de page 1"/>
          <p:cNvSpPr>
            <a:spLocks noGrp="1"/>
          </p:cNvSpPr>
          <p:nvPr>
            <p:ph type="ftr" sz="quarter" idx="10"/>
          </p:nvPr>
        </p:nvSpPr>
        <p:spPr/>
        <p:txBody>
          <a:bodyPr/>
          <a:lstStyle/>
          <a:p>
            <a:pPr>
              <a:defRPr/>
            </a:pPr>
            <a:r>
              <a:rPr lang="en-US" altLang="ko-KR" smtClean="0"/>
              <a:t>2</a:t>
            </a:r>
            <a:endParaRPr lang="en-US" altLang="ko-KR"/>
          </a:p>
        </p:txBody>
      </p:sp>
      <p:sp>
        <p:nvSpPr>
          <p:cNvPr id="3" name="Rectangle 2"/>
          <p:cNvSpPr/>
          <p:nvPr/>
        </p:nvSpPr>
        <p:spPr>
          <a:xfrm>
            <a:off x="177800" y="1386486"/>
            <a:ext cx="8793922" cy="2308324"/>
          </a:xfrm>
          <a:prstGeom prst="rect">
            <a:avLst/>
          </a:prstGeom>
        </p:spPr>
        <p:txBody>
          <a:bodyPr wrap="square">
            <a:spAutoFit/>
          </a:bodyPr>
          <a:lstStyle/>
          <a:p>
            <a:pPr algn="l"/>
            <a:r>
              <a:rPr lang="fr-FR" sz="3600" dirty="0">
                <a:solidFill>
                  <a:schemeClr val="tx1"/>
                </a:solidFill>
                <a:cs typeface="Times New Roman" panose="02020603050405020304" pitchFamily="18" charset="0"/>
              </a:rPr>
              <a:t>la fraude et l’évasion fiscales perpétrées par les contribuables ont des </a:t>
            </a:r>
            <a:r>
              <a:rPr lang="fr-FR" sz="3600" dirty="0" smtClean="0">
                <a:solidFill>
                  <a:schemeClr val="tx1"/>
                </a:solidFill>
                <a:cs typeface="Times New Roman" panose="02020603050405020304" pitchFamily="18" charset="0"/>
              </a:rPr>
              <a:t>effets nocifs </a:t>
            </a:r>
            <a:r>
              <a:rPr lang="fr-FR" sz="3600" dirty="0">
                <a:solidFill>
                  <a:schemeClr val="tx1"/>
                </a:solidFill>
                <a:cs typeface="Times New Roman" panose="02020603050405020304" pitchFamily="18" charset="0"/>
              </a:rPr>
              <a:t>de loin plus importants que les détournements des fonds, sur </a:t>
            </a:r>
            <a:r>
              <a:rPr lang="fr-FR" sz="3600" dirty="0" smtClean="0">
                <a:solidFill>
                  <a:schemeClr val="tx1"/>
                </a:solidFill>
                <a:cs typeface="Times New Roman" panose="02020603050405020304" pitchFamily="18" charset="0"/>
              </a:rPr>
              <a:t>l’économie du pays.</a:t>
            </a:r>
            <a:endParaRPr lang="fr-FR" sz="3600" dirty="0">
              <a:solidFill>
                <a:schemeClr val="tx1"/>
              </a:solidFill>
              <a:cs typeface="Times New Roman" panose="02020603050405020304" pitchFamily="18"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18">
        <p14:prism isContent="1"/>
      </p:transition>
    </mc:Choice>
    <mc:Fallback xmlns="">
      <p:transition spd="slow" advTm="32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7"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en-US" altLang="ko-KR" smtClean="0"/>
              <a:t>2</a:t>
            </a:r>
            <a:endParaRPr lang="en-US" altLang="ko-KR"/>
          </a:p>
        </p:txBody>
      </p:sp>
      <p:sp>
        <p:nvSpPr>
          <p:cNvPr id="3" name="Rectangle 2"/>
          <p:cNvSpPr/>
          <p:nvPr/>
        </p:nvSpPr>
        <p:spPr>
          <a:xfrm>
            <a:off x="257626" y="1333477"/>
            <a:ext cx="8886374" cy="2862322"/>
          </a:xfrm>
          <a:prstGeom prst="rect">
            <a:avLst/>
          </a:prstGeom>
        </p:spPr>
        <p:txBody>
          <a:bodyPr wrap="square">
            <a:spAutoFit/>
          </a:bodyPr>
          <a:lstStyle/>
          <a:p>
            <a:pPr algn="l"/>
            <a:r>
              <a:rPr lang="fr-FR" sz="3600" dirty="0">
                <a:solidFill>
                  <a:schemeClr val="tx1"/>
                </a:solidFill>
                <a:cs typeface="Times New Roman" panose="02020603050405020304" pitchFamily="18" charset="0"/>
              </a:rPr>
              <a:t>la fraude et l’évasion fiscales constituent une vraie contrainte de </a:t>
            </a:r>
            <a:r>
              <a:rPr lang="fr-FR" sz="3600" dirty="0" smtClean="0">
                <a:solidFill>
                  <a:schemeClr val="tx1"/>
                </a:solidFill>
                <a:cs typeface="Times New Roman" panose="02020603050405020304" pitchFamily="18" charset="0"/>
              </a:rPr>
              <a:t>financement du </a:t>
            </a:r>
            <a:r>
              <a:rPr lang="fr-FR" sz="3600" dirty="0">
                <a:solidFill>
                  <a:schemeClr val="tx1"/>
                </a:solidFill>
                <a:cs typeface="Times New Roman" panose="02020603050405020304" pitchFamily="18" charset="0"/>
              </a:rPr>
              <a:t>développement, dans la mesure ou elles privent les caisses </a:t>
            </a:r>
            <a:r>
              <a:rPr lang="fr-FR" sz="3600" dirty="0" smtClean="0">
                <a:solidFill>
                  <a:schemeClr val="tx1"/>
                </a:solidFill>
                <a:cs typeface="Times New Roman" panose="02020603050405020304" pitchFamily="18" charset="0"/>
              </a:rPr>
              <a:t>de l’Etat d’une part </a:t>
            </a:r>
            <a:r>
              <a:rPr lang="fr-FR" sz="3600" dirty="0">
                <a:solidFill>
                  <a:schemeClr val="tx1"/>
                </a:solidFill>
                <a:cs typeface="Times New Roman" panose="02020603050405020304" pitchFamily="18" charset="0"/>
              </a:rPr>
              <a:t>importante de recettes financières</a:t>
            </a:r>
          </a:p>
        </p:txBody>
      </p:sp>
      <p:sp>
        <p:nvSpPr>
          <p:cNvPr id="5" name="Text Box 2"/>
          <p:cNvSpPr txBox="1">
            <a:spLocks noChangeArrowheads="1"/>
          </p:cNvSpPr>
          <p:nvPr/>
        </p:nvSpPr>
        <p:spPr bwMode="auto">
          <a:xfrm>
            <a:off x="257627" y="247054"/>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Fraude et évasion fiscales et problématique de financement</a:t>
            </a:r>
            <a:endParaRPr lang="fr-FR" sz="2400" dirty="0">
              <a:latin typeface="Arial" pitchFamily="34" charset="0"/>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75">
        <p14:prism isContent="1"/>
      </p:transition>
    </mc:Choice>
    <mc:Fallback xmlns="">
      <p:transition spd="slow" advTm="31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bldLst>
      <p:bldP spid="3"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64024" y="3272368"/>
            <a:ext cx="8297838" cy="3231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0">
              <a:tabLst>
                <a:tab pos="6210300" algn="l"/>
              </a:tabLst>
            </a:pPr>
            <a:endParaRPr kumimoji="0" lang="fr-FR" sz="1500" b="0" i="0" u="none" strike="noStrike" cap="none" normalizeH="0" baseline="0" dirty="0" smtClean="0">
              <a:ln>
                <a:noFill/>
              </a:ln>
              <a:solidFill>
                <a:schemeClr val="tx1"/>
              </a:solidFill>
              <a:effectLst/>
              <a:latin typeface="Arial" pitchFamily="34" charset="0"/>
            </a:endParaRPr>
          </a:p>
        </p:txBody>
      </p:sp>
      <p:sp>
        <p:nvSpPr>
          <p:cNvPr id="2" name="Espace réservé du pied de page 1"/>
          <p:cNvSpPr>
            <a:spLocks noGrp="1"/>
          </p:cNvSpPr>
          <p:nvPr>
            <p:ph type="ftr" sz="quarter" idx="10"/>
          </p:nvPr>
        </p:nvSpPr>
        <p:spPr/>
        <p:txBody>
          <a:bodyPr/>
          <a:lstStyle/>
          <a:p>
            <a:pPr>
              <a:defRPr/>
            </a:pPr>
            <a:r>
              <a:rPr lang="en-US" altLang="ko-KR" smtClean="0"/>
              <a:t>2</a:t>
            </a:r>
            <a:endParaRPr lang="en-US" altLang="ko-KR"/>
          </a:p>
        </p:txBody>
      </p:sp>
      <p:sp>
        <p:nvSpPr>
          <p:cNvPr id="3" name="Rectangle 2"/>
          <p:cNvSpPr/>
          <p:nvPr/>
        </p:nvSpPr>
        <p:spPr>
          <a:xfrm>
            <a:off x="2815750" y="3275112"/>
            <a:ext cx="3512500" cy="307777"/>
          </a:xfrm>
          <a:prstGeom prst="rect">
            <a:avLst/>
          </a:prstGeom>
        </p:spPr>
        <p:txBody>
          <a:bodyPr wrap="none">
            <a:spAutoFit/>
          </a:bodyPr>
          <a:lstStyle/>
          <a:p>
            <a:r>
              <a:rPr lang="fr-FR" b="1" dirty="0">
                <a:latin typeface="Calibri,Bold"/>
              </a:rPr>
              <a:t>La mobilisation contre l’évasion fiscale</a:t>
            </a:r>
            <a:endParaRPr lang="fr-FR" dirty="0"/>
          </a:p>
        </p:txBody>
      </p:sp>
      <p:sp>
        <p:nvSpPr>
          <p:cNvPr id="5" name="Text Box 2"/>
          <p:cNvSpPr txBox="1">
            <a:spLocks noChangeArrowheads="1"/>
          </p:cNvSpPr>
          <p:nvPr/>
        </p:nvSpPr>
        <p:spPr bwMode="auto">
          <a:xfrm>
            <a:off x="257627" y="247054"/>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Fraude - évasion fiscale</a:t>
            </a:r>
            <a:endParaRPr lang="fr-FR" sz="2400" dirty="0">
              <a:latin typeface="Arial" pitchFamily="34" charset="0"/>
            </a:endParaRPr>
          </a:p>
        </p:txBody>
      </p:sp>
      <p:sp>
        <p:nvSpPr>
          <p:cNvPr id="4" name="Rectangle 3"/>
          <p:cNvSpPr/>
          <p:nvPr/>
        </p:nvSpPr>
        <p:spPr>
          <a:xfrm>
            <a:off x="1722783" y="1497496"/>
            <a:ext cx="5632174" cy="523220"/>
          </a:xfrm>
          <a:prstGeom prst="rect">
            <a:avLst/>
          </a:prstGeom>
        </p:spPr>
        <p:txBody>
          <a:bodyPr wrap="square">
            <a:spAutoFit/>
          </a:bodyPr>
          <a:lstStyle/>
          <a:p>
            <a:pPr algn="l"/>
            <a:r>
              <a:rPr lang="fr-FR" sz="2800" b="1" dirty="0">
                <a:solidFill>
                  <a:schemeClr val="tx1"/>
                </a:solidFill>
                <a:cs typeface="Times New Roman" panose="02020603050405020304" pitchFamily="18" charset="0"/>
              </a:rPr>
              <a:t>Des anomalies à tous les niveaux</a:t>
            </a:r>
            <a:endParaRPr lang="fr-FR" sz="2800" dirty="0">
              <a:solidFill>
                <a:schemeClr val="tx1"/>
              </a:solidFill>
              <a:cs typeface="Times New Roman" panose="02020603050405020304" pitchFamily="18" charset="0"/>
            </a:endParaRPr>
          </a:p>
        </p:txBody>
      </p:sp>
      <p:sp>
        <p:nvSpPr>
          <p:cNvPr id="6" name="Rectangle 5"/>
          <p:cNvSpPr/>
          <p:nvPr/>
        </p:nvSpPr>
        <p:spPr>
          <a:xfrm>
            <a:off x="177800" y="2285201"/>
            <a:ext cx="8754165" cy="3477875"/>
          </a:xfrm>
          <a:prstGeom prst="rect">
            <a:avLst/>
          </a:prstGeom>
        </p:spPr>
        <p:txBody>
          <a:bodyPr wrap="square">
            <a:spAutoFit/>
          </a:bodyPr>
          <a:lstStyle/>
          <a:p>
            <a:pPr algn="l"/>
            <a:r>
              <a:rPr lang="fr-FR" sz="4400" dirty="0">
                <a:solidFill>
                  <a:schemeClr val="tx1"/>
                </a:solidFill>
                <a:cs typeface="Times New Roman" panose="02020603050405020304" pitchFamily="18" charset="0"/>
              </a:rPr>
              <a:t>La fiscalité et la fraude fiscales perpétrées par </a:t>
            </a:r>
            <a:r>
              <a:rPr lang="fr-FR" sz="4400" dirty="0" smtClean="0">
                <a:solidFill>
                  <a:schemeClr val="tx1"/>
                </a:solidFill>
                <a:cs typeface="Times New Roman" panose="02020603050405020304" pitchFamily="18" charset="0"/>
              </a:rPr>
              <a:t>les contribuables </a:t>
            </a:r>
            <a:r>
              <a:rPr lang="fr-FR" sz="4400" dirty="0">
                <a:solidFill>
                  <a:schemeClr val="tx1"/>
                </a:solidFill>
                <a:cs typeface="Times New Roman" panose="02020603050405020304" pitchFamily="18" charset="0"/>
              </a:rPr>
              <a:t>ont des </a:t>
            </a:r>
            <a:r>
              <a:rPr lang="fr-FR" sz="4400" dirty="0" smtClean="0">
                <a:solidFill>
                  <a:schemeClr val="tx1"/>
                </a:solidFill>
                <a:cs typeface="Times New Roman" panose="02020603050405020304" pitchFamily="18" charset="0"/>
              </a:rPr>
              <a:t>effets négatifs </a:t>
            </a:r>
            <a:r>
              <a:rPr lang="fr-FR" sz="4400" dirty="0">
                <a:solidFill>
                  <a:schemeClr val="tx1"/>
                </a:solidFill>
                <a:cs typeface="Times New Roman" panose="02020603050405020304" pitchFamily="18" charset="0"/>
              </a:rPr>
              <a:t>de loin plus importants que les détournements de fonds, </a:t>
            </a:r>
            <a:r>
              <a:rPr lang="fr-FR" sz="4400" dirty="0" smtClean="0">
                <a:solidFill>
                  <a:schemeClr val="tx1"/>
                </a:solidFill>
                <a:cs typeface="Times New Roman" panose="02020603050405020304" pitchFamily="18" charset="0"/>
              </a:rPr>
              <a:t>sur l’économie </a:t>
            </a:r>
            <a:r>
              <a:rPr lang="fr-FR" sz="4400" dirty="0">
                <a:solidFill>
                  <a:schemeClr val="tx1"/>
                </a:solidFill>
                <a:cs typeface="Times New Roman" panose="02020603050405020304" pitchFamily="18" charset="0"/>
              </a:rPr>
              <a:t>nationale.</a:t>
            </a: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53">
        <p14:prism isContent="1"/>
      </p:transition>
    </mc:Choice>
    <mc:Fallback xmlns="">
      <p:transition spd="slow" advTm="23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8"/>
                </p:tgtEl>
              </p:cMediaNode>
            </p:audio>
          </p:childTnLst>
        </p:cTn>
      </p:par>
    </p:tnLst>
    <p:bldLst>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en-US" altLang="ko-KR" smtClean="0"/>
              <a:t>2</a:t>
            </a:r>
            <a:endParaRPr lang="en-US" altLang="ko-KR"/>
          </a:p>
        </p:txBody>
      </p:sp>
      <p:sp>
        <p:nvSpPr>
          <p:cNvPr id="3" name="Rectangle 2"/>
          <p:cNvSpPr/>
          <p:nvPr/>
        </p:nvSpPr>
        <p:spPr>
          <a:xfrm>
            <a:off x="376583" y="1255296"/>
            <a:ext cx="8767417" cy="5016758"/>
          </a:xfrm>
          <a:prstGeom prst="rect">
            <a:avLst/>
          </a:prstGeom>
        </p:spPr>
        <p:txBody>
          <a:bodyPr wrap="square">
            <a:spAutoFit/>
          </a:bodyPr>
          <a:lstStyle/>
          <a:p>
            <a:pPr algn="l"/>
            <a:r>
              <a:rPr lang="fr-FR" sz="3200" dirty="0">
                <a:solidFill>
                  <a:schemeClr val="tx1"/>
                </a:solidFill>
                <a:cs typeface="Times New Roman" panose="02020603050405020304" pitchFamily="18" charset="0"/>
              </a:rPr>
              <a:t>Les grands contribuables inventent des techniques de fraude et </a:t>
            </a:r>
            <a:r>
              <a:rPr lang="fr-FR" sz="3200" dirty="0" smtClean="0">
                <a:solidFill>
                  <a:schemeClr val="tx1"/>
                </a:solidFill>
                <a:cs typeface="Times New Roman" panose="02020603050405020304" pitchFamily="18" charset="0"/>
              </a:rPr>
              <a:t>d’évasion fiscales </a:t>
            </a:r>
            <a:r>
              <a:rPr lang="fr-FR" sz="3200" dirty="0">
                <a:solidFill>
                  <a:schemeClr val="tx1"/>
                </a:solidFill>
                <a:cs typeface="Times New Roman" panose="02020603050405020304" pitchFamily="18" charset="0"/>
              </a:rPr>
              <a:t>pour échapper au paiement des impôts. </a:t>
            </a:r>
            <a:endParaRPr lang="fr-FR" sz="3200" dirty="0" smtClean="0">
              <a:solidFill>
                <a:schemeClr val="tx1"/>
              </a:solidFill>
              <a:cs typeface="Times New Roman" panose="02020603050405020304" pitchFamily="18" charset="0"/>
            </a:endParaRPr>
          </a:p>
          <a:p>
            <a:pPr algn="l"/>
            <a:endParaRPr lang="fr-FR" sz="3200" dirty="0">
              <a:solidFill>
                <a:schemeClr val="tx1"/>
              </a:solidFill>
              <a:cs typeface="Times New Roman" panose="02020603050405020304" pitchFamily="18" charset="0"/>
            </a:endParaRPr>
          </a:p>
          <a:p>
            <a:pPr algn="l"/>
            <a:r>
              <a:rPr lang="fr-FR" sz="3200" dirty="0" smtClean="0">
                <a:solidFill>
                  <a:schemeClr val="tx1"/>
                </a:solidFill>
                <a:cs typeface="Times New Roman" panose="02020603050405020304" pitchFamily="18" charset="0"/>
              </a:rPr>
              <a:t>Ces </a:t>
            </a:r>
            <a:r>
              <a:rPr lang="fr-FR" sz="3200" dirty="0">
                <a:solidFill>
                  <a:schemeClr val="tx1"/>
                </a:solidFill>
                <a:cs typeface="Times New Roman" panose="02020603050405020304" pitchFamily="18" charset="0"/>
              </a:rPr>
              <a:t>techniques sont </a:t>
            </a:r>
            <a:r>
              <a:rPr lang="fr-FR" sz="3200" dirty="0" smtClean="0">
                <a:solidFill>
                  <a:schemeClr val="tx1"/>
                </a:solidFill>
                <a:cs typeface="Times New Roman" panose="02020603050405020304" pitchFamily="18" charset="0"/>
              </a:rPr>
              <a:t>quasiment les </a:t>
            </a:r>
            <a:r>
              <a:rPr lang="fr-FR" sz="3200" dirty="0">
                <a:solidFill>
                  <a:schemeClr val="tx1"/>
                </a:solidFill>
                <a:cs typeface="Times New Roman" panose="02020603050405020304" pitchFamily="18" charset="0"/>
              </a:rPr>
              <a:t>mêmes que pour les autres formes de criminalité financière ou de</a:t>
            </a:r>
          </a:p>
          <a:p>
            <a:pPr algn="l"/>
            <a:r>
              <a:rPr lang="fr-FR" sz="3200" dirty="0">
                <a:solidFill>
                  <a:schemeClr val="tx1"/>
                </a:solidFill>
                <a:cs typeface="Times New Roman" panose="02020603050405020304" pitchFamily="18" charset="0"/>
              </a:rPr>
              <a:t>corruption : entreprises fictives ; sociétés écrans ; location du registre </a:t>
            </a:r>
            <a:r>
              <a:rPr lang="fr-FR" sz="3200" dirty="0" smtClean="0">
                <a:solidFill>
                  <a:schemeClr val="tx1"/>
                </a:solidFill>
                <a:cs typeface="Times New Roman" panose="02020603050405020304" pitchFamily="18" charset="0"/>
              </a:rPr>
              <a:t>de commerce </a:t>
            </a:r>
            <a:r>
              <a:rPr lang="fr-FR" sz="3200" dirty="0">
                <a:solidFill>
                  <a:schemeClr val="tx1"/>
                </a:solidFill>
                <a:cs typeface="Times New Roman" panose="02020603050405020304" pitchFamily="18" charset="0"/>
              </a:rPr>
              <a:t>; falsification des prix ; non facturation des marchandises jusqu’à</a:t>
            </a:r>
          </a:p>
          <a:p>
            <a:pPr algn="l"/>
            <a:r>
              <a:rPr lang="fr-FR" sz="3200" dirty="0">
                <a:solidFill>
                  <a:schemeClr val="tx1"/>
                </a:solidFill>
                <a:cs typeface="Times New Roman" panose="02020603050405020304" pitchFamily="18" charset="0"/>
              </a:rPr>
              <a:t>l’exercice en noir des activités.</a:t>
            </a:r>
          </a:p>
        </p:txBody>
      </p:sp>
      <p:sp>
        <p:nvSpPr>
          <p:cNvPr id="8" name="Text Box 2"/>
          <p:cNvSpPr txBox="1">
            <a:spLocks noChangeArrowheads="1"/>
          </p:cNvSpPr>
          <p:nvPr/>
        </p:nvSpPr>
        <p:spPr bwMode="auto">
          <a:xfrm>
            <a:off x="562427" y="233956"/>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Fraude - évasion fiscale</a:t>
            </a:r>
            <a:endParaRPr lang="fr-FR" sz="2400" dirty="0">
              <a:latin typeface="Arial"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29">
        <p14:prism isContent="1"/>
      </p:transition>
    </mc:Choice>
    <mc:Fallback xmlns="">
      <p:transition spd="slow" advTm="26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3"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en-US" altLang="ko-KR" smtClean="0"/>
              <a:t>2</a:t>
            </a:r>
            <a:endParaRPr lang="en-US" altLang="ko-KR"/>
          </a:p>
        </p:txBody>
      </p:sp>
      <p:sp>
        <p:nvSpPr>
          <p:cNvPr id="3" name="Rectangle 2"/>
          <p:cNvSpPr/>
          <p:nvPr/>
        </p:nvSpPr>
        <p:spPr>
          <a:xfrm>
            <a:off x="3008662" y="543826"/>
            <a:ext cx="3640740" cy="307777"/>
          </a:xfrm>
          <a:prstGeom prst="rect">
            <a:avLst/>
          </a:prstGeom>
        </p:spPr>
        <p:txBody>
          <a:bodyPr wrap="none">
            <a:spAutoFit/>
          </a:bodyPr>
          <a:lstStyle/>
          <a:p>
            <a:r>
              <a:rPr lang="fr-FR" b="1" dirty="0">
                <a:latin typeface="Calibri,Bold"/>
              </a:rPr>
              <a:t>Lutte contre la fraude et l’évasion fiscale</a:t>
            </a:r>
            <a:endParaRPr lang="fr-FR" dirty="0"/>
          </a:p>
        </p:txBody>
      </p:sp>
      <p:sp>
        <p:nvSpPr>
          <p:cNvPr id="7" name="Text Box 2"/>
          <p:cNvSpPr txBox="1">
            <a:spLocks noChangeArrowheads="1"/>
          </p:cNvSpPr>
          <p:nvPr/>
        </p:nvSpPr>
        <p:spPr bwMode="auto">
          <a:xfrm>
            <a:off x="562427" y="233956"/>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Lutte contre la fraude et l’évasion fiscale</a:t>
            </a:r>
            <a:endParaRPr lang="fr-FR" sz="2400" dirty="0">
              <a:latin typeface="Arial" pitchFamily="34" charset="0"/>
            </a:endParaRPr>
          </a:p>
        </p:txBody>
      </p:sp>
      <p:sp>
        <p:nvSpPr>
          <p:cNvPr id="4" name="Rectangle 3"/>
          <p:cNvSpPr/>
          <p:nvPr/>
        </p:nvSpPr>
        <p:spPr>
          <a:xfrm>
            <a:off x="678778" y="1471345"/>
            <a:ext cx="8300508" cy="3970318"/>
          </a:xfrm>
          <a:prstGeom prst="rect">
            <a:avLst/>
          </a:prstGeom>
        </p:spPr>
        <p:txBody>
          <a:bodyPr wrap="square">
            <a:spAutoFit/>
          </a:bodyPr>
          <a:lstStyle/>
          <a:p>
            <a:pPr algn="l"/>
            <a:r>
              <a:rPr lang="fr-FR" sz="2800" dirty="0">
                <a:solidFill>
                  <a:schemeClr val="tx1"/>
                </a:solidFill>
                <a:cs typeface="Times New Roman" panose="02020603050405020304" pitchFamily="18" charset="0"/>
              </a:rPr>
              <a:t>La lutte contre la fraude et l’évasion fiscales nécessite la mise en </a:t>
            </a:r>
            <a:r>
              <a:rPr lang="fr-FR" sz="2800" dirty="0" smtClean="0">
                <a:solidFill>
                  <a:schemeClr val="tx1"/>
                </a:solidFill>
                <a:cs typeface="Times New Roman" panose="02020603050405020304" pitchFamily="18" charset="0"/>
              </a:rPr>
              <a:t>œuvre des mécanismes </a:t>
            </a:r>
            <a:r>
              <a:rPr lang="fr-FR" sz="2800" dirty="0">
                <a:solidFill>
                  <a:schemeClr val="tx1"/>
                </a:solidFill>
                <a:cs typeface="Times New Roman" panose="02020603050405020304" pitchFamily="18" charset="0"/>
              </a:rPr>
              <a:t>et des pratiques capables de cerner les déperditions fiscales, </a:t>
            </a:r>
            <a:r>
              <a:rPr lang="fr-FR" sz="2800" dirty="0" smtClean="0">
                <a:solidFill>
                  <a:schemeClr val="tx1"/>
                </a:solidFill>
                <a:cs typeface="Times New Roman" panose="02020603050405020304" pitchFamily="18" charset="0"/>
              </a:rPr>
              <a:t>et donc</a:t>
            </a:r>
            <a:r>
              <a:rPr lang="fr-FR" sz="2800" dirty="0">
                <a:solidFill>
                  <a:schemeClr val="tx1"/>
                </a:solidFill>
                <a:cs typeface="Times New Roman" panose="02020603050405020304" pitchFamily="18" charset="0"/>
              </a:rPr>
              <a:t>, d’atténuer les pertes en matière de recettes fiscales</a:t>
            </a:r>
            <a:r>
              <a:rPr lang="fr-FR" sz="2800" dirty="0" smtClean="0">
                <a:solidFill>
                  <a:schemeClr val="tx1"/>
                </a:solidFill>
                <a:cs typeface="Times New Roman" panose="02020603050405020304" pitchFamily="18" charset="0"/>
              </a:rPr>
              <a:t>.</a:t>
            </a:r>
          </a:p>
          <a:p>
            <a:pPr algn="l"/>
            <a:endParaRPr lang="fr-FR" sz="2800" dirty="0">
              <a:solidFill>
                <a:schemeClr val="tx1"/>
              </a:solidFill>
              <a:cs typeface="Times New Roman" panose="02020603050405020304" pitchFamily="18" charset="0"/>
            </a:endParaRPr>
          </a:p>
          <a:p>
            <a:pPr algn="l"/>
            <a:r>
              <a:rPr lang="fr-FR" sz="2800" dirty="0">
                <a:solidFill>
                  <a:schemeClr val="tx1"/>
                </a:solidFill>
                <a:cs typeface="Times New Roman" panose="02020603050405020304" pitchFamily="18" charset="0"/>
              </a:rPr>
              <a:t>Une telle mission de contrôle doit être accompagnée d’une mise en place </a:t>
            </a:r>
            <a:r>
              <a:rPr lang="fr-FR" sz="2800" dirty="0" smtClean="0">
                <a:solidFill>
                  <a:schemeClr val="tx1"/>
                </a:solidFill>
                <a:cs typeface="Times New Roman" panose="02020603050405020304" pitchFamily="18" charset="0"/>
              </a:rPr>
              <a:t>d’un système </a:t>
            </a:r>
            <a:r>
              <a:rPr lang="fr-FR" sz="2800" dirty="0">
                <a:solidFill>
                  <a:schemeClr val="tx1"/>
                </a:solidFill>
                <a:cs typeface="Times New Roman" panose="02020603050405020304" pitchFamily="18" charset="0"/>
              </a:rPr>
              <a:t>de gestion fiscale efficace nécessitant des outils de travail modernes en</a:t>
            </a:r>
          </a:p>
          <a:p>
            <a:pPr algn="l"/>
            <a:r>
              <a:rPr lang="fr-FR" sz="2800" dirty="0">
                <a:solidFill>
                  <a:schemeClr val="tx1"/>
                </a:solidFill>
                <a:cs typeface="Times New Roman" panose="02020603050405020304" pitchFamily="18" charset="0"/>
              </a:rPr>
              <a:t>matière de recouvrement</a:t>
            </a:r>
            <a:r>
              <a:rPr lang="fr-FR" sz="2800" dirty="0" smtClean="0">
                <a:solidFill>
                  <a:schemeClr val="tx1"/>
                </a:solidFill>
                <a:cs typeface="Times New Roman" panose="02020603050405020304" pitchFamily="18" charset="0"/>
              </a:rPr>
              <a:t>.</a:t>
            </a:r>
            <a:endParaRPr lang="fr-FR" sz="2800" dirty="0">
              <a:solidFill>
                <a:schemeClr val="tx1"/>
              </a:solidFill>
              <a:cs typeface="Times New Roman" panose="02020603050405020304" pitchFamily="18" charset="0"/>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25">
        <p14:prism isContent="1"/>
      </p:transition>
    </mc:Choice>
    <mc:Fallback xmlns="">
      <p:transition spd="slow" advTm="25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bldLst>
      <p:bldP spid="7"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250" y="472260"/>
            <a:ext cx="8447965" cy="369332"/>
          </a:xfrm>
          <a:prstGeom prst="rect">
            <a:avLst/>
          </a:prstGeom>
        </p:spPr>
        <p:txBody>
          <a:bodyPr wrap="square">
            <a:spAutoFit/>
          </a:bodyPr>
          <a:lstStyle/>
          <a:p>
            <a:pPr lvl="0" algn="just" rtl="0">
              <a:buFont typeface="Wingdings" pitchFamily="2" charset="2"/>
              <a:buChar char="§"/>
            </a:pPr>
            <a:r>
              <a:rPr lang="fr-FR" sz="1800" b="1" dirty="0" smtClean="0">
                <a:solidFill>
                  <a:srgbClr val="002060"/>
                </a:solidFill>
                <a:latin typeface="Arial" pitchFamily="34" charset="0"/>
              </a:rPr>
              <a:t> </a:t>
            </a:r>
            <a:endParaRPr lang="fr-FR" sz="1800" b="1" dirty="0">
              <a:solidFill>
                <a:srgbClr val="C00000"/>
              </a:solidFill>
              <a:latin typeface="Arial" pitchFamily="34" charset="0"/>
            </a:endParaRPr>
          </a:p>
        </p:txBody>
      </p:sp>
      <p:sp>
        <p:nvSpPr>
          <p:cNvPr id="41986" name="Rectangle 2"/>
          <p:cNvSpPr>
            <a:spLocks noChangeArrowheads="1"/>
          </p:cNvSpPr>
          <p:nvPr/>
        </p:nvSpPr>
        <p:spPr bwMode="auto">
          <a:xfrm>
            <a:off x="182881" y="5509714"/>
            <a:ext cx="8693833" cy="30777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b="1" i="1" u="none" strike="noStrike" cap="none" normalizeH="0" baseline="0" dirty="0" smtClean="0">
              <a:ln>
                <a:noFill/>
              </a:ln>
              <a:solidFill>
                <a:srgbClr val="C00000"/>
              </a:solidFill>
              <a:effectLst/>
              <a:latin typeface="Arial" pitchFamily="34" charset="0"/>
            </a:endParaRPr>
          </a:p>
        </p:txBody>
      </p:sp>
      <p:sp>
        <p:nvSpPr>
          <p:cNvPr id="2" name="Espace réservé du pied de page 1"/>
          <p:cNvSpPr>
            <a:spLocks noGrp="1"/>
          </p:cNvSpPr>
          <p:nvPr>
            <p:ph type="ftr" sz="quarter" idx="10"/>
          </p:nvPr>
        </p:nvSpPr>
        <p:spPr/>
        <p:txBody>
          <a:bodyPr/>
          <a:lstStyle/>
          <a:p>
            <a:pPr>
              <a:defRPr/>
            </a:pPr>
            <a:r>
              <a:rPr lang="en-US" altLang="ko-KR" smtClean="0"/>
              <a:t>2</a:t>
            </a:r>
            <a:endParaRPr lang="en-US" altLang="ko-KR"/>
          </a:p>
        </p:txBody>
      </p:sp>
      <p:sp>
        <p:nvSpPr>
          <p:cNvPr id="3" name="Rectangle 2"/>
          <p:cNvSpPr/>
          <p:nvPr/>
        </p:nvSpPr>
        <p:spPr>
          <a:xfrm>
            <a:off x="87512" y="1572399"/>
            <a:ext cx="8873435" cy="3170099"/>
          </a:xfrm>
          <a:prstGeom prst="rect">
            <a:avLst/>
          </a:prstGeom>
        </p:spPr>
        <p:txBody>
          <a:bodyPr wrap="square">
            <a:spAutoFit/>
          </a:bodyPr>
          <a:lstStyle/>
          <a:p>
            <a:pPr algn="l"/>
            <a:r>
              <a:rPr lang="fr-FR" sz="4000" dirty="0">
                <a:solidFill>
                  <a:schemeClr val="tx1"/>
                </a:solidFill>
                <a:cs typeface="Times New Roman" panose="02020603050405020304" pitchFamily="18" charset="0"/>
              </a:rPr>
              <a:t>En outre, il faut penser à une coordination entre la direction des impôts et les autres organismes de l’Etat, tels que les services de douanes, afin de </a:t>
            </a:r>
            <a:r>
              <a:rPr lang="fr-FR" sz="4000" dirty="0" smtClean="0">
                <a:solidFill>
                  <a:schemeClr val="tx1"/>
                </a:solidFill>
                <a:cs typeface="Times New Roman" panose="02020603050405020304" pitchFamily="18" charset="0"/>
              </a:rPr>
              <a:t>lutter efficacement </a:t>
            </a:r>
            <a:r>
              <a:rPr lang="fr-FR" sz="4000" dirty="0">
                <a:solidFill>
                  <a:schemeClr val="tx1"/>
                </a:solidFill>
                <a:cs typeface="Times New Roman" panose="02020603050405020304" pitchFamily="18" charset="0"/>
              </a:rPr>
              <a:t>contre les sources de fraude, </a:t>
            </a:r>
          </a:p>
        </p:txBody>
      </p:sp>
      <p:sp>
        <p:nvSpPr>
          <p:cNvPr id="7" name="Text Box 2"/>
          <p:cNvSpPr txBox="1">
            <a:spLocks noChangeArrowheads="1"/>
          </p:cNvSpPr>
          <p:nvPr/>
        </p:nvSpPr>
        <p:spPr bwMode="auto">
          <a:xfrm>
            <a:off x="429903" y="377832"/>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Lutte contre la fraude et l’évasion fiscale</a:t>
            </a:r>
            <a:endParaRPr lang="fr-FR" sz="2400" dirty="0">
              <a:latin typeface="Arial" pitchFamily="34" charset="0"/>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475">
        <p14:prism isContent="1"/>
      </p:transition>
    </mc:Choice>
    <mc:Fallback xmlns="">
      <p:transition spd="slow" advTm="24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bldLst>
      <p:bldP spid="3"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125" y="861464"/>
            <a:ext cx="8447965" cy="369332"/>
          </a:xfrm>
          <a:prstGeom prst="rect">
            <a:avLst/>
          </a:prstGeom>
        </p:spPr>
        <p:txBody>
          <a:bodyPr wrap="square">
            <a:spAutoFit/>
          </a:bodyPr>
          <a:lstStyle/>
          <a:p>
            <a:pPr lvl="0" algn="just" rtl="0">
              <a:buFont typeface="Wingdings" pitchFamily="2" charset="2"/>
              <a:buChar char="§"/>
            </a:pPr>
            <a:r>
              <a:rPr lang="fr-FR" sz="1800" b="1" dirty="0" smtClean="0">
                <a:solidFill>
                  <a:srgbClr val="336699"/>
                </a:solidFill>
                <a:latin typeface="Arial" pitchFamily="34" charset="0"/>
              </a:rPr>
              <a:t> </a:t>
            </a:r>
            <a:endParaRPr lang="fr-FR" sz="1200" dirty="0" smtClean="0">
              <a:solidFill>
                <a:schemeClr val="tx1"/>
              </a:solidFill>
              <a:latin typeface="Arial" pitchFamily="34" charset="0"/>
            </a:endParaRPr>
          </a:p>
        </p:txBody>
      </p:sp>
      <p:sp>
        <p:nvSpPr>
          <p:cNvPr id="6" name="Rectangle 5"/>
          <p:cNvSpPr/>
          <p:nvPr/>
        </p:nvSpPr>
        <p:spPr>
          <a:xfrm>
            <a:off x="299404" y="4049855"/>
            <a:ext cx="8447965" cy="553998"/>
          </a:xfrm>
          <a:prstGeom prst="rect">
            <a:avLst/>
          </a:prstGeom>
        </p:spPr>
        <p:txBody>
          <a:bodyPr wrap="square">
            <a:spAutoFit/>
          </a:bodyPr>
          <a:lstStyle/>
          <a:p>
            <a:pPr lvl="0" algn="just" rtl="0">
              <a:buFont typeface="Wingdings" pitchFamily="2" charset="2"/>
              <a:buChar char="§"/>
            </a:pPr>
            <a:r>
              <a:rPr lang="fr-FR" sz="1800" b="1" dirty="0" smtClean="0">
                <a:solidFill>
                  <a:srgbClr val="336699"/>
                </a:solidFill>
                <a:latin typeface="Arial" pitchFamily="34" charset="0"/>
              </a:rPr>
              <a:t> </a:t>
            </a:r>
            <a:endParaRPr lang="fr-FR" sz="1800" b="1" dirty="0" smtClean="0">
              <a:solidFill>
                <a:srgbClr val="C00000"/>
              </a:solidFill>
              <a:latin typeface="Arial" pitchFamily="34" charset="0"/>
            </a:endParaRPr>
          </a:p>
          <a:p>
            <a:pPr algn="l" rtl="0"/>
            <a:endParaRPr lang="fr-FR" sz="1200" dirty="0" smtClean="0">
              <a:solidFill>
                <a:schemeClr val="tx1"/>
              </a:solidFill>
              <a:latin typeface="Arial" pitchFamily="34" charset="0"/>
            </a:endParaRPr>
          </a:p>
        </p:txBody>
      </p:sp>
      <p:sp>
        <p:nvSpPr>
          <p:cNvPr id="2" name="Espace réservé du pied de page 1"/>
          <p:cNvSpPr>
            <a:spLocks noGrp="1"/>
          </p:cNvSpPr>
          <p:nvPr>
            <p:ph type="ftr" sz="quarter" idx="10"/>
          </p:nvPr>
        </p:nvSpPr>
        <p:spPr/>
        <p:txBody>
          <a:bodyPr/>
          <a:lstStyle/>
          <a:p>
            <a:pPr>
              <a:defRPr/>
            </a:pPr>
            <a:r>
              <a:rPr lang="en-US" altLang="ko-KR" smtClean="0"/>
              <a:t>2</a:t>
            </a:r>
            <a:endParaRPr lang="en-US" altLang="ko-KR"/>
          </a:p>
        </p:txBody>
      </p:sp>
      <p:sp>
        <p:nvSpPr>
          <p:cNvPr id="3" name="Rectangle 2"/>
          <p:cNvSpPr/>
          <p:nvPr/>
        </p:nvSpPr>
        <p:spPr>
          <a:xfrm>
            <a:off x="0" y="1715545"/>
            <a:ext cx="9143999" cy="3785652"/>
          </a:xfrm>
          <a:prstGeom prst="rect">
            <a:avLst/>
          </a:prstGeom>
        </p:spPr>
        <p:txBody>
          <a:bodyPr wrap="square">
            <a:spAutoFit/>
          </a:bodyPr>
          <a:lstStyle/>
          <a:p>
            <a:pPr algn="l"/>
            <a:r>
              <a:rPr lang="fr-FR" sz="4000" dirty="0">
                <a:solidFill>
                  <a:schemeClr val="tx1"/>
                </a:solidFill>
                <a:cs typeface="Times New Roman" panose="02020603050405020304" pitchFamily="18" charset="0"/>
              </a:rPr>
              <a:t>ainsi qu’avec l’Agence nationale de développement des investissements (Andi), l’Agence nationale de soutien à l’emploi des jeunes (</a:t>
            </a:r>
            <a:r>
              <a:rPr lang="fr-FR" sz="4000" dirty="0" err="1">
                <a:solidFill>
                  <a:schemeClr val="tx1"/>
                </a:solidFill>
                <a:cs typeface="Times New Roman" panose="02020603050405020304" pitchFamily="18" charset="0"/>
              </a:rPr>
              <a:t>Ansej</a:t>
            </a:r>
            <a:r>
              <a:rPr lang="fr-FR" sz="4000" dirty="0">
                <a:solidFill>
                  <a:schemeClr val="tx1"/>
                </a:solidFill>
                <a:cs typeface="Times New Roman" panose="02020603050405020304" pitchFamily="18" charset="0"/>
              </a:rPr>
              <a:t>) et </a:t>
            </a:r>
            <a:r>
              <a:rPr lang="fr-FR" sz="4000" dirty="0" smtClean="0">
                <a:solidFill>
                  <a:schemeClr val="tx1"/>
                </a:solidFill>
                <a:cs typeface="Times New Roman" panose="02020603050405020304" pitchFamily="18" charset="0"/>
              </a:rPr>
              <a:t>avec d’autres </a:t>
            </a:r>
            <a:r>
              <a:rPr lang="fr-FR" sz="4000" dirty="0">
                <a:solidFill>
                  <a:schemeClr val="tx1"/>
                </a:solidFill>
                <a:cs typeface="Times New Roman" panose="02020603050405020304" pitchFamily="18" charset="0"/>
              </a:rPr>
              <a:t>entités pour veiller </a:t>
            </a:r>
            <a:r>
              <a:rPr lang="fr-FR" sz="4000" dirty="0" smtClean="0">
                <a:solidFill>
                  <a:schemeClr val="tx1"/>
                </a:solidFill>
                <a:cs typeface="Times New Roman" panose="02020603050405020304" pitchFamily="18" charset="0"/>
              </a:rPr>
              <a:t>sur« </a:t>
            </a:r>
            <a:r>
              <a:rPr lang="fr-FR" sz="4000" dirty="0">
                <a:solidFill>
                  <a:schemeClr val="tx1"/>
                </a:solidFill>
                <a:cs typeface="Times New Roman" panose="02020603050405020304" pitchFamily="18" charset="0"/>
              </a:rPr>
              <a:t>le </a:t>
            </a:r>
            <a:r>
              <a:rPr lang="fr-FR" sz="4000" dirty="0" smtClean="0">
                <a:solidFill>
                  <a:schemeClr val="tx1"/>
                </a:solidFill>
                <a:cs typeface="Times New Roman" panose="02020603050405020304" pitchFamily="18" charset="0"/>
              </a:rPr>
              <a:t>bon fonctionnement </a:t>
            </a:r>
            <a:r>
              <a:rPr lang="fr-FR" sz="4000" dirty="0">
                <a:solidFill>
                  <a:schemeClr val="tx1"/>
                </a:solidFill>
                <a:cs typeface="Times New Roman" panose="02020603050405020304" pitchFamily="18" charset="0"/>
              </a:rPr>
              <a:t>du système fiscal algérien ».</a:t>
            </a:r>
          </a:p>
        </p:txBody>
      </p:sp>
      <p:sp>
        <p:nvSpPr>
          <p:cNvPr id="7" name="Text Box 2"/>
          <p:cNvSpPr txBox="1">
            <a:spLocks noChangeArrowheads="1"/>
          </p:cNvSpPr>
          <p:nvPr/>
        </p:nvSpPr>
        <p:spPr bwMode="auto">
          <a:xfrm>
            <a:off x="653435" y="303277"/>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Lutte contre la fraude et l’évasion fiscale</a:t>
            </a:r>
            <a:endParaRPr lang="fr-FR" sz="2400" dirty="0">
              <a:latin typeface="Arial" pitchFamily="34" charset="0"/>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54">
        <p14:prism isContent="1"/>
      </p:transition>
    </mc:Choice>
    <mc:Fallback xmlns="">
      <p:transition spd="slow" advTm="28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8"/>
                </p:tgtEl>
              </p:cMediaNode>
            </p:audio>
          </p:childTnLst>
        </p:cTn>
      </p:par>
    </p:tnLst>
    <p:bldLst>
      <p:bldP spid="3"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0663" y="4563189"/>
            <a:ext cx="8158244" cy="369332"/>
          </a:xfrm>
          <a:prstGeom prst="rect">
            <a:avLst/>
          </a:prstGeom>
        </p:spPr>
        <p:txBody>
          <a:bodyPr wrap="square">
            <a:spAutoFit/>
          </a:bodyPr>
          <a:lstStyle/>
          <a:p>
            <a:pPr marL="177800" lvl="0" indent="-177800" algn="just" rtl="0">
              <a:buFont typeface="Wingdings" pitchFamily="2" charset="2"/>
              <a:buChar char="§"/>
            </a:pPr>
            <a:r>
              <a:rPr lang="fr-FR" sz="1800" b="1" dirty="0" smtClean="0">
                <a:solidFill>
                  <a:srgbClr val="336699"/>
                </a:solidFill>
                <a:latin typeface="Arial" pitchFamily="34" charset="0"/>
              </a:rPr>
              <a:t> </a:t>
            </a:r>
            <a:endParaRPr lang="fr-FR" sz="1800" b="1" dirty="0">
              <a:solidFill>
                <a:srgbClr val="336699"/>
              </a:solidFill>
              <a:latin typeface="Arial" pitchFamily="34" charset="0"/>
            </a:endParaRPr>
          </a:p>
        </p:txBody>
      </p:sp>
      <p:sp>
        <p:nvSpPr>
          <p:cNvPr id="2" name="Espace réservé du pied de page 1"/>
          <p:cNvSpPr>
            <a:spLocks noGrp="1"/>
          </p:cNvSpPr>
          <p:nvPr>
            <p:ph type="ftr" sz="quarter" idx="10"/>
          </p:nvPr>
        </p:nvSpPr>
        <p:spPr/>
        <p:txBody>
          <a:bodyPr/>
          <a:lstStyle/>
          <a:p>
            <a:pPr>
              <a:defRPr/>
            </a:pPr>
            <a:r>
              <a:rPr lang="en-US" altLang="ko-KR" smtClean="0"/>
              <a:t>2</a:t>
            </a:r>
            <a:endParaRPr lang="en-US" altLang="ko-KR"/>
          </a:p>
        </p:txBody>
      </p:sp>
      <p:sp>
        <p:nvSpPr>
          <p:cNvPr id="3" name="Rectangle 2"/>
          <p:cNvSpPr/>
          <p:nvPr/>
        </p:nvSpPr>
        <p:spPr>
          <a:xfrm>
            <a:off x="196574" y="1918400"/>
            <a:ext cx="8873435" cy="4154984"/>
          </a:xfrm>
          <a:prstGeom prst="rect">
            <a:avLst/>
          </a:prstGeom>
        </p:spPr>
        <p:txBody>
          <a:bodyPr wrap="square">
            <a:spAutoFit/>
          </a:bodyPr>
          <a:lstStyle/>
          <a:p>
            <a:pPr algn="l"/>
            <a:r>
              <a:rPr lang="fr-FR" sz="4400" dirty="0">
                <a:solidFill>
                  <a:schemeClr val="tx1"/>
                </a:solidFill>
                <a:cs typeface="Times New Roman" panose="02020603050405020304" pitchFamily="18" charset="0"/>
              </a:rPr>
              <a:t>La lutte contre la fraude et l’évasion fiscale nécessite l’introduction de </a:t>
            </a:r>
            <a:r>
              <a:rPr lang="fr-FR" sz="4400" dirty="0" smtClean="0">
                <a:solidFill>
                  <a:schemeClr val="tx1"/>
                </a:solidFill>
                <a:cs typeface="Times New Roman" panose="02020603050405020304" pitchFamily="18" charset="0"/>
              </a:rPr>
              <a:t>mesures visant </a:t>
            </a:r>
            <a:r>
              <a:rPr lang="fr-FR" sz="4400" dirty="0">
                <a:solidFill>
                  <a:schemeClr val="tx1"/>
                </a:solidFill>
                <a:cs typeface="Times New Roman" panose="02020603050405020304" pitchFamily="18" charset="0"/>
              </a:rPr>
              <a:t>à simplifier le système fiscal et baisser la pression fiscale sur les </a:t>
            </a:r>
            <a:r>
              <a:rPr lang="fr-FR" sz="4400" dirty="0" smtClean="0">
                <a:solidFill>
                  <a:schemeClr val="tx1"/>
                </a:solidFill>
                <a:cs typeface="Times New Roman" panose="02020603050405020304" pitchFamily="18" charset="0"/>
              </a:rPr>
              <a:t>revenus, tout </a:t>
            </a:r>
            <a:r>
              <a:rPr lang="fr-FR" sz="4400" dirty="0">
                <a:solidFill>
                  <a:schemeClr val="tx1"/>
                </a:solidFill>
                <a:cs typeface="Times New Roman" panose="02020603050405020304" pitchFamily="18" charset="0"/>
              </a:rPr>
              <a:t>en introduisant de nouvelles taxes.</a:t>
            </a:r>
          </a:p>
        </p:txBody>
      </p:sp>
      <p:sp>
        <p:nvSpPr>
          <p:cNvPr id="10" name="Text Box 2"/>
          <p:cNvSpPr txBox="1">
            <a:spLocks noChangeArrowheads="1"/>
          </p:cNvSpPr>
          <p:nvPr/>
        </p:nvSpPr>
        <p:spPr bwMode="auto">
          <a:xfrm>
            <a:off x="653435" y="303277"/>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Lutte contre la fraude et l’évasion fiscale</a:t>
            </a:r>
            <a:endParaRPr lang="fr-FR" sz="2400" dirty="0">
              <a:latin typeface="Arial"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93">
        <p14:prism isContent="1"/>
      </p:transition>
    </mc:Choice>
    <mc:Fallback xmlns="">
      <p:transition spd="slow" advTm="23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3"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41193" y="1710016"/>
            <a:ext cx="839337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rgbClr val="336699"/>
                </a:solidFill>
                <a:effectLst/>
                <a:latin typeface="Arial" pitchFamily="34" charset="0"/>
                <a:ea typeface="Calibri" pitchFamily="34" charset="0"/>
              </a:rPr>
              <a:t> </a:t>
            </a:r>
            <a:endParaRPr kumimoji="0" lang="fr-FR" sz="1800" b="0" i="0" u="none" strike="noStrike" cap="none" normalizeH="0" baseline="0" dirty="0" smtClean="0">
              <a:ln>
                <a:noFill/>
              </a:ln>
              <a:solidFill>
                <a:srgbClr val="C00000"/>
              </a:solidFill>
              <a:effectLst/>
              <a:latin typeface="Arial" pitchFamily="34" charset="0"/>
            </a:endParaRPr>
          </a:p>
        </p:txBody>
      </p:sp>
      <p:sp>
        <p:nvSpPr>
          <p:cNvPr id="64513" name="Rectangle 1"/>
          <p:cNvSpPr>
            <a:spLocks noChangeArrowheads="1"/>
          </p:cNvSpPr>
          <p:nvPr/>
        </p:nvSpPr>
        <p:spPr bwMode="auto">
          <a:xfrm>
            <a:off x="351482" y="4035016"/>
            <a:ext cx="843767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a:buFont typeface="Wingdings" pitchFamily="2" charset="2"/>
              <a:buChar char="§"/>
            </a:pPr>
            <a:r>
              <a:rPr kumimoji="0" lang="fr-FR" sz="1800" b="1" i="0" u="none" strike="noStrike" cap="none" normalizeH="0" baseline="0" dirty="0" smtClean="0">
                <a:ln>
                  <a:noFill/>
                </a:ln>
                <a:solidFill>
                  <a:srgbClr val="336699"/>
                </a:solidFill>
                <a:effectLst/>
                <a:latin typeface="Arial" pitchFamily="34" charset="0"/>
                <a:ea typeface="Calibri" pitchFamily="34" charset="0"/>
              </a:rPr>
              <a:t> </a:t>
            </a:r>
            <a:endParaRPr kumimoji="0" lang="fr-FR" sz="1800" b="1" i="0" u="none" strike="noStrike" cap="none" normalizeH="0" baseline="0" dirty="0" smtClean="0">
              <a:ln>
                <a:noFill/>
              </a:ln>
              <a:solidFill>
                <a:srgbClr val="336699"/>
              </a:solidFill>
              <a:effectLst/>
              <a:latin typeface="Arial" pitchFamily="34" charset="0"/>
            </a:endParaRPr>
          </a:p>
        </p:txBody>
      </p:sp>
      <p:sp>
        <p:nvSpPr>
          <p:cNvPr id="2" name="Espace réservé du pied de page 1"/>
          <p:cNvSpPr>
            <a:spLocks noGrp="1"/>
          </p:cNvSpPr>
          <p:nvPr>
            <p:ph type="ftr" sz="quarter" idx="10"/>
          </p:nvPr>
        </p:nvSpPr>
        <p:spPr/>
        <p:txBody>
          <a:bodyPr/>
          <a:lstStyle/>
          <a:p>
            <a:pPr>
              <a:defRPr/>
            </a:pPr>
            <a:r>
              <a:rPr lang="en-US" altLang="ko-KR" smtClean="0"/>
              <a:t>2</a:t>
            </a:r>
            <a:endParaRPr lang="en-US" altLang="ko-KR"/>
          </a:p>
        </p:txBody>
      </p:sp>
      <p:sp>
        <p:nvSpPr>
          <p:cNvPr id="3" name="Rectangle 2"/>
          <p:cNvSpPr/>
          <p:nvPr/>
        </p:nvSpPr>
        <p:spPr>
          <a:xfrm>
            <a:off x="177800" y="1710016"/>
            <a:ext cx="8833678" cy="4031873"/>
          </a:xfrm>
          <a:prstGeom prst="rect">
            <a:avLst/>
          </a:prstGeom>
        </p:spPr>
        <p:txBody>
          <a:bodyPr wrap="square">
            <a:spAutoFit/>
          </a:bodyPr>
          <a:lstStyle/>
          <a:p>
            <a:pPr algn="l"/>
            <a:r>
              <a:rPr lang="fr-FR" sz="3200" dirty="0">
                <a:solidFill>
                  <a:schemeClr val="tx1"/>
                </a:solidFill>
                <a:cs typeface="Times New Roman" panose="02020603050405020304" pitchFamily="18" charset="0"/>
              </a:rPr>
              <a:t>En bref, la lutte efficace contre la fraude fiscale renvoie à </a:t>
            </a:r>
            <a:r>
              <a:rPr lang="fr-FR" sz="3200" dirty="0" smtClean="0">
                <a:solidFill>
                  <a:schemeClr val="tx1"/>
                </a:solidFill>
                <a:cs typeface="Times New Roman" panose="02020603050405020304" pitchFamily="18" charset="0"/>
              </a:rPr>
              <a:t>l’approfondissement de </a:t>
            </a:r>
            <a:r>
              <a:rPr lang="fr-FR" sz="3200" dirty="0">
                <a:solidFill>
                  <a:schemeClr val="tx1"/>
                </a:solidFill>
                <a:cs typeface="Times New Roman" panose="02020603050405020304" pitchFamily="18" charset="0"/>
              </a:rPr>
              <a:t>la réforme globale, donc un Etat de droit et une bonne </a:t>
            </a:r>
            <a:r>
              <a:rPr lang="fr-FR" sz="3200" dirty="0" smtClean="0">
                <a:solidFill>
                  <a:schemeClr val="tx1"/>
                </a:solidFill>
                <a:cs typeface="Times New Roman" panose="02020603050405020304" pitchFamily="18" charset="0"/>
              </a:rPr>
              <a:t>gouvernance         </a:t>
            </a:r>
            <a:r>
              <a:rPr lang="fr-FR" sz="3200" dirty="0">
                <a:solidFill>
                  <a:schemeClr val="tx1"/>
                </a:solidFill>
                <a:cs typeface="Times New Roman" panose="02020603050405020304" pitchFamily="18" charset="0"/>
              </a:rPr>
              <a:t>( </a:t>
            </a:r>
            <a:r>
              <a:rPr lang="fr-FR" sz="3200" dirty="0" smtClean="0">
                <a:solidFill>
                  <a:schemeClr val="tx1"/>
                </a:solidFill>
                <a:cs typeface="Times New Roman" panose="02020603050405020304" pitchFamily="18" charset="0"/>
              </a:rPr>
              <a:t>une profonde </a:t>
            </a:r>
            <a:r>
              <a:rPr lang="fr-FR" sz="3200" dirty="0">
                <a:solidFill>
                  <a:schemeClr val="tx1"/>
                </a:solidFill>
                <a:cs typeface="Times New Roman" panose="02020603050405020304" pitchFamily="18" charset="0"/>
              </a:rPr>
              <a:t>moralisation de la société) reposant sur le savoir, et les </a:t>
            </a:r>
            <a:r>
              <a:rPr lang="fr-FR" sz="3200" dirty="0" smtClean="0">
                <a:solidFill>
                  <a:schemeClr val="tx1"/>
                </a:solidFill>
                <a:cs typeface="Times New Roman" panose="02020603050405020304" pitchFamily="18" charset="0"/>
              </a:rPr>
              <a:t>entreprises compétitives </a:t>
            </a:r>
            <a:r>
              <a:rPr lang="fr-FR" sz="3200" dirty="0">
                <a:solidFill>
                  <a:schemeClr val="tx1"/>
                </a:solidFill>
                <a:cs typeface="Times New Roman" panose="02020603050405020304" pitchFamily="18" charset="0"/>
              </a:rPr>
              <a:t>devant tenir compte tant des mutations </a:t>
            </a:r>
            <a:r>
              <a:rPr lang="fr-FR" sz="3200" dirty="0" smtClean="0">
                <a:solidFill>
                  <a:schemeClr val="tx1"/>
                </a:solidFill>
                <a:cs typeface="Times New Roman" panose="02020603050405020304" pitchFamily="18" charset="0"/>
              </a:rPr>
              <a:t>mondiales (mondialisation</a:t>
            </a:r>
            <a:r>
              <a:rPr lang="fr-FR" sz="3200" dirty="0">
                <a:solidFill>
                  <a:schemeClr val="tx1"/>
                </a:solidFill>
                <a:cs typeface="Times New Roman" panose="02020603050405020304" pitchFamily="18" charset="0"/>
              </a:rPr>
              <a:t>) que des transformations sociales, économiques et </a:t>
            </a:r>
            <a:r>
              <a:rPr lang="fr-FR" sz="3200" dirty="0" smtClean="0">
                <a:solidFill>
                  <a:schemeClr val="tx1"/>
                </a:solidFill>
                <a:cs typeface="Times New Roman" panose="02020603050405020304" pitchFamily="18" charset="0"/>
              </a:rPr>
              <a:t>politiques internes</a:t>
            </a:r>
            <a:r>
              <a:rPr lang="fr-FR" sz="3200" dirty="0">
                <a:solidFill>
                  <a:schemeClr val="tx1"/>
                </a:solidFill>
                <a:cs typeface="Times New Roman" panose="02020603050405020304" pitchFamily="18" charset="0"/>
              </a:rPr>
              <a:t>.</a:t>
            </a:r>
          </a:p>
        </p:txBody>
      </p:sp>
      <p:sp>
        <p:nvSpPr>
          <p:cNvPr id="6" name="Text Box 2"/>
          <p:cNvSpPr txBox="1">
            <a:spLocks noChangeArrowheads="1"/>
          </p:cNvSpPr>
          <p:nvPr/>
        </p:nvSpPr>
        <p:spPr bwMode="auto">
          <a:xfrm>
            <a:off x="653435" y="303277"/>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Lutte contre la fraude et l’évasion fiscale</a:t>
            </a:r>
            <a:endParaRPr lang="fr-FR" sz="2400" dirty="0">
              <a:latin typeface="Arial"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73">
        <p14:prism isContent="1"/>
      </p:transition>
    </mc:Choice>
    <mc:Fallback xmlns="">
      <p:transition spd="slow" advTm="28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3"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23566"/>
            <a:ext cx="8728510" cy="369332"/>
          </a:xfrm>
          <a:prstGeom prst="rect">
            <a:avLst/>
          </a:prstGeom>
        </p:spPr>
        <p:txBody>
          <a:bodyPr wrap="square">
            <a:spAutoFit/>
          </a:bodyPr>
          <a:lstStyle/>
          <a:p>
            <a:pPr lvl="0" algn="just" rtl="0">
              <a:buFont typeface="Wingdings" pitchFamily="2" charset="2"/>
              <a:buChar char="§"/>
            </a:pPr>
            <a:r>
              <a:rPr lang="fr-FR" sz="1800" b="1" dirty="0" smtClean="0">
                <a:solidFill>
                  <a:srgbClr val="336699"/>
                </a:solidFill>
                <a:latin typeface="Arial" pitchFamily="34" charset="0"/>
              </a:rPr>
              <a:t> </a:t>
            </a:r>
            <a:endParaRPr lang="fr-FR" sz="1800" b="1" dirty="0">
              <a:solidFill>
                <a:srgbClr val="336699"/>
              </a:solidFill>
              <a:latin typeface="Arial" pitchFamily="34" charset="0"/>
            </a:endParaRPr>
          </a:p>
        </p:txBody>
      </p:sp>
      <p:sp>
        <p:nvSpPr>
          <p:cNvPr id="33794" name="Rectangle 2"/>
          <p:cNvSpPr>
            <a:spLocks noChangeArrowheads="1"/>
          </p:cNvSpPr>
          <p:nvPr/>
        </p:nvSpPr>
        <p:spPr bwMode="auto">
          <a:xfrm>
            <a:off x="393896" y="5636397"/>
            <a:ext cx="8426548" cy="2923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90488" algn="l"/>
              </a:tabLst>
            </a:pPr>
            <a:endParaRPr kumimoji="0" lang="fr-FR" sz="1300" b="0" i="0" u="none" strike="noStrike" cap="none" normalizeH="0" baseline="0" dirty="0" smtClean="0">
              <a:ln>
                <a:noFill/>
              </a:ln>
              <a:solidFill>
                <a:schemeClr val="tx1"/>
              </a:solidFill>
              <a:effectLst/>
              <a:latin typeface="Arial" pitchFamily="34" charset="0"/>
            </a:endParaRPr>
          </a:p>
        </p:txBody>
      </p:sp>
      <p:sp>
        <p:nvSpPr>
          <p:cNvPr id="2" name="Espace réservé du pied de page 1"/>
          <p:cNvSpPr>
            <a:spLocks noGrp="1"/>
          </p:cNvSpPr>
          <p:nvPr>
            <p:ph type="ftr" sz="quarter" idx="10"/>
          </p:nvPr>
        </p:nvSpPr>
        <p:spPr/>
        <p:txBody>
          <a:bodyPr/>
          <a:lstStyle/>
          <a:p>
            <a:pPr>
              <a:defRPr/>
            </a:pPr>
            <a:r>
              <a:rPr lang="en-US" altLang="ko-KR" smtClean="0"/>
              <a:t>2</a:t>
            </a:r>
            <a:endParaRPr lang="en-US" altLang="ko-KR"/>
          </a:p>
        </p:txBody>
      </p:sp>
      <p:sp>
        <p:nvSpPr>
          <p:cNvPr id="3" name="Rectangle 2"/>
          <p:cNvSpPr/>
          <p:nvPr/>
        </p:nvSpPr>
        <p:spPr>
          <a:xfrm>
            <a:off x="0" y="1989956"/>
            <a:ext cx="9144000" cy="3539430"/>
          </a:xfrm>
          <a:prstGeom prst="rect">
            <a:avLst/>
          </a:prstGeom>
        </p:spPr>
        <p:txBody>
          <a:bodyPr wrap="square">
            <a:spAutoFit/>
          </a:bodyPr>
          <a:lstStyle/>
          <a:p>
            <a:pPr algn="l"/>
            <a:r>
              <a:rPr lang="fr-FR" sz="2800" dirty="0">
                <a:solidFill>
                  <a:schemeClr val="tx1"/>
                </a:solidFill>
                <a:cs typeface="Times New Roman" panose="02020603050405020304" pitchFamily="18" charset="0"/>
              </a:rPr>
              <a:t>Bâtir un système fiscal efficace est un travail difficile à faire. Donc, Il </a:t>
            </a:r>
            <a:r>
              <a:rPr lang="fr-FR" sz="2800" dirty="0" smtClean="0">
                <a:solidFill>
                  <a:schemeClr val="tx1"/>
                </a:solidFill>
                <a:cs typeface="Times New Roman" panose="02020603050405020304" pitchFamily="18" charset="0"/>
              </a:rPr>
              <a:t>faut transformer </a:t>
            </a:r>
            <a:r>
              <a:rPr lang="fr-FR" sz="2800" dirty="0">
                <a:solidFill>
                  <a:schemeClr val="tx1"/>
                </a:solidFill>
                <a:cs typeface="Times New Roman" panose="02020603050405020304" pitchFamily="18" charset="0"/>
              </a:rPr>
              <a:t>les mentalités et </a:t>
            </a:r>
            <a:r>
              <a:rPr lang="fr-FR" sz="2800" dirty="0" smtClean="0">
                <a:solidFill>
                  <a:schemeClr val="tx1"/>
                </a:solidFill>
                <a:cs typeface="Times New Roman" panose="02020603050405020304" pitchFamily="18" charset="0"/>
              </a:rPr>
              <a:t>les comportements </a:t>
            </a:r>
            <a:r>
              <a:rPr lang="fr-FR" sz="2800" dirty="0">
                <a:solidFill>
                  <a:schemeClr val="tx1"/>
                </a:solidFill>
                <a:cs typeface="Times New Roman" panose="02020603050405020304" pitchFamily="18" charset="0"/>
              </a:rPr>
              <a:t>des contribuables</a:t>
            </a:r>
            <a:r>
              <a:rPr lang="fr-FR" sz="2800" dirty="0" smtClean="0">
                <a:solidFill>
                  <a:schemeClr val="tx1"/>
                </a:solidFill>
                <a:cs typeface="Times New Roman" panose="02020603050405020304" pitchFamily="18" charset="0"/>
              </a:rPr>
              <a:t>.</a:t>
            </a:r>
          </a:p>
          <a:p>
            <a:pPr algn="l"/>
            <a:r>
              <a:rPr lang="fr-FR" sz="2800" dirty="0" smtClean="0">
                <a:solidFill>
                  <a:schemeClr val="tx1"/>
                </a:solidFill>
                <a:cs typeface="Times New Roman" panose="02020603050405020304" pitchFamily="18" charset="0"/>
              </a:rPr>
              <a:t> </a:t>
            </a:r>
          </a:p>
          <a:p>
            <a:pPr algn="l"/>
            <a:r>
              <a:rPr lang="fr-FR" sz="2800" dirty="0" smtClean="0">
                <a:solidFill>
                  <a:schemeClr val="tx1"/>
                </a:solidFill>
                <a:cs typeface="Times New Roman" panose="02020603050405020304" pitchFamily="18" charset="0"/>
              </a:rPr>
              <a:t>Les citoyens </a:t>
            </a:r>
            <a:r>
              <a:rPr lang="fr-FR" sz="2800" dirty="0">
                <a:solidFill>
                  <a:schemeClr val="tx1"/>
                </a:solidFill>
                <a:cs typeface="Times New Roman" panose="02020603050405020304" pitchFamily="18" charset="0"/>
              </a:rPr>
              <a:t>ordinaires peuvent être réticents à payer l’impôt, invoquant souvent </a:t>
            </a:r>
            <a:r>
              <a:rPr lang="fr-FR" sz="2800" dirty="0" smtClean="0">
                <a:solidFill>
                  <a:schemeClr val="tx1"/>
                </a:solidFill>
                <a:cs typeface="Times New Roman" panose="02020603050405020304" pitchFamily="18" charset="0"/>
              </a:rPr>
              <a:t>à juste </a:t>
            </a:r>
            <a:r>
              <a:rPr lang="fr-FR" sz="2800" dirty="0">
                <a:solidFill>
                  <a:schemeClr val="tx1"/>
                </a:solidFill>
                <a:cs typeface="Times New Roman" panose="02020603050405020304" pitchFamily="18" charset="0"/>
              </a:rPr>
              <a:t>titre la corruption </a:t>
            </a:r>
            <a:r>
              <a:rPr lang="fr-FR" sz="2800" dirty="0" smtClean="0">
                <a:solidFill>
                  <a:schemeClr val="tx1"/>
                </a:solidFill>
                <a:cs typeface="Times New Roman" panose="02020603050405020304" pitchFamily="18" charset="0"/>
              </a:rPr>
              <a:t>de l’administration </a:t>
            </a:r>
            <a:r>
              <a:rPr lang="fr-FR" sz="2800" dirty="0">
                <a:solidFill>
                  <a:schemeClr val="tx1"/>
                </a:solidFill>
                <a:cs typeface="Times New Roman" panose="02020603050405020304" pitchFamily="18" charset="0"/>
              </a:rPr>
              <a:t>ou son mauvais usage systématique</a:t>
            </a:r>
          </a:p>
          <a:p>
            <a:pPr algn="l"/>
            <a:r>
              <a:rPr lang="fr-FR" sz="2800" dirty="0">
                <a:solidFill>
                  <a:schemeClr val="tx1"/>
                </a:solidFill>
                <a:cs typeface="Times New Roman" panose="02020603050405020304" pitchFamily="18" charset="0"/>
              </a:rPr>
              <a:t>des fonds publics.</a:t>
            </a:r>
          </a:p>
        </p:txBody>
      </p:sp>
      <p:sp>
        <p:nvSpPr>
          <p:cNvPr id="12" name="Text Box 2"/>
          <p:cNvSpPr txBox="1">
            <a:spLocks noChangeArrowheads="1"/>
          </p:cNvSpPr>
          <p:nvPr/>
        </p:nvSpPr>
        <p:spPr bwMode="auto">
          <a:xfrm>
            <a:off x="653435" y="303277"/>
            <a:ext cx="8188655" cy="927519"/>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Lutte contre la fraude et l’évasion fiscale</a:t>
            </a:r>
            <a:endParaRPr lang="fr-FR" sz="2400" dirty="0">
              <a:latin typeface="Arial"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64">
        <p14:prism isContent="1"/>
      </p:transition>
    </mc:Choice>
    <mc:Fallback xmlns="">
      <p:transition spd="slow" advTm="31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3"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sp>
        <p:nvSpPr>
          <p:cNvPr id="5" name="Text Box 2"/>
          <p:cNvSpPr txBox="1">
            <a:spLocks noGrp="1" noChangeArrowheads="1"/>
          </p:cNvSpPr>
          <p:nvPr>
            <p:ph type="title"/>
          </p:nvPr>
        </p:nvSpPr>
        <p:spPr bwMode="auto">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lvl="0" algn="ctr" rtl="0"/>
            <a:r>
              <a:rPr lang="fr-FR" sz="2400" b="1" dirty="0" smtClean="0">
                <a:latin typeface="Arial" pitchFamily="34" charset="0"/>
                <a:ea typeface="Calibri" pitchFamily="34" charset="0"/>
              </a:rPr>
              <a:t>Quelques Testes règlementaires </a:t>
            </a:r>
          </a:p>
        </p:txBody>
      </p:sp>
      <p:sp>
        <p:nvSpPr>
          <p:cNvPr id="10" name="Espace réservé du contenu 6"/>
          <p:cNvSpPr txBox="1">
            <a:spLocks/>
          </p:cNvSpPr>
          <p:nvPr/>
        </p:nvSpPr>
        <p:spPr bwMode="auto">
          <a:xfrm>
            <a:off x="177800" y="1404041"/>
            <a:ext cx="8796591" cy="707886"/>
          </a:xfrm>
          <a:prstGeom prst="rect">
            <a:avLst/>
          </a:prstGeom>
          <a:solidFill>
            <a:schemeClr val="tx2">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folHlink"/>
              </a:buClr>
              <a:buFont typeface="Wingdings" pitchFamily="2" charset="2"/>
              <a:buChar char="u"/>
              <a:defRPr sz="2000" b="1">
                <a:solidFill>
                  <a:srgbClr val="026974"/>
                </a:solidFill>
                <a:latin typeface="+mn-lt"/>
                <a:ea typeface="+mn-ea"/>
                <a:cs typeface="+mn-cs"/>
              </a:defRPr>
            </a:lvl1pPr>
            <a:lvl2pPr marL="742950" indent="-285750" algn="l" rtl="0" fontAlgn="base">
              <a:spcBef>
                <a:spcPct val="20000"/>
              </a:spcBef>
              <a:spcAft>
                <a:spcPct val="0"/>
              </a:spcAft>
              <a:buClr>
                <a:schemeClr val="accent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fontAlgn="base">
              <a:spcBef>
                <a:spcPct val="20000"/>
              </a:spcBef>
              <a:spcAft>
                <a:spcPct val="0"/>
              </a:spcAft>
              <a:buClr>
                <a:schemeClr val="bg1"/>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9pPr>
          </a:lstStyle>
          <a:p>
            <a:pPr marL="0" indent="0">
              <a:buFont typeface="Wingdings" pitchFamily="2" charset="2"/>
              <a:buNone/>
            </a:pPr>
            <a:r>
              <a:rPr lang="fr-FR" kern="0" dirty="0" smtClean="0">
                <a:solidFill>
                  <a:schemeClr val="tx1"/>
                </a:solidFill>
                <a:ea typeface="Calibri" panose="020F0502020204030204" pitchFamily="34" charset="0"/>
                <a:cs typeface="Times New Roman" panose="02020603050405020304" pitchFamily="18" charset="0"/>
              </a:rPr>
              <a:t>Les différents codes des impôts directs et indirects et des taxes sur chiffre d’affaires</a:t>
            </a:r>
            <a:endParaRPr lang="fr-FR" kern="0" dirty="0">
              <a:solidFill>
                <a:schemeClr val="tx1"/>
              </a:solidFill>
              <a:cs typeface="Times New Roman" panose="02020603050405020304" pitchFamily="18" charset="0"/>
            </a:endParaRPr>
          </a:p>
        </p:txBody>
      </p:sp>
      <p:pic>
        <p:nvPicPr>
          <p:cNvPr id="12" name="Image 11" descr="impots"/>
          <p:cNvPicPr/>
          <p:nvPr/>
        </p:nvPicPr>
        <p:blipFill>
          <a:blip r:embed="rId5" cstate="print"/>
          <a:srcRect/>
          <a:stretch>
            <a:fillRect/>
          </a:stretch>
        </p:blipFill>
        <p:spPr bwMode="auto">
          <a:xfrm>
            <a:off x="331304" y="2823017"/>
            <a:ext cx="8643087" cy="3305810"/>
          </a:xfrm>
          <a:prstGeom prst="rect">
            <a:avLst/>
          </a:prstGeom>
          <a:noFill/>
          <a:ln w="9525">
            <a:noFill/>
            <a:miter lim="800000"/>
            <a:headEnd/>
            <a:tailEnd/>
          </a:ln>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049335710"/>
      </p:ext>
    </p:extLst>
  </p:cSld>
  <p:clrMapOvr>
    <a:masterClrMapping/>
  </p:clrMapOvr>
  <mc:AlternateContent xmlns:mc="http://schemas.openxmlformats.org/markup-compatibility/2006" xmlns:p14="http://schemas.microsoft.com/office/powerpoint/2010/main">
    <mc:Choice Requires="p14">
      <p:transition spd="slow" p14:dur="2000" advTm="4479">
        <p14:prism isContent="1"/>
      </p:transition>
    </mc:Choice>
    <mc:Fallback xmlns="">
      <p:transition spd="slow" advTm="44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6"/>
                </p:tgtEl>
              </p:cMediaNode>
            </p:audio>
          </p:childTnLst>
        </p:cTn>
      </p:par>
    </p:tnLst>
    <p:bldLst>
      <p:bldP spid="5"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4968" y="2673677"/>
            <a:ext cx="7286676"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fr-FR" sz="4000" b="1" spc="50" dirty="0" smtClean="0">
                <a:ln w="11430"/>
                <a:solidFill>
                  <a:srgbClr val="C00000"/>
                </a:solidFill>
                <a:effectLst>
                  <a:outerShdw blurRad="76200" dist="50800" dir="5400000" algn="tl" rotWithShape="0">
                    <a:srgbClr val="000000">
                      <a:alpha val="65000"/>
                    </a:srgbClr>
                  </a:outerShdw>
                </a:effectLst>
                <a:latin typeface="Futura Bk BT" pitchFamily="34" charset="0"/>
              </a:rPr>
              <a:t>MERCI POUR VOTRE ATTENTION</a:t>
            </a:r>
            <a:endParaRPr lang="fr-FR" sz="4000" b="1" spc="50" dirty="0">
              <a:ln w="11430"/>
              <a:solidFill>
                <a:srgbClr val="C00000"/>
              </a:solidFill>
              <a:effectLst>
                <a:outerShdw blurRad="76200" dist="50800" dir="5400000" algn="tl" rotWithShape="0">
                  <a:srgbClr val="000000">
                    <a:alpha val="65000"/>
                  </a:srgbClr>
                </a:outerShdw>
              </a:effectLst>
              <a:latin typeface="Futura Bk BT" pitchFamily="34" charset="0"/>
            </a:endParaRPr>
          </a:p>
        </p:txBody>
      </p:sp>
      <p:sp>
        <p:nvSpPr>
          <p:cNvPr id="3" name="Espace réservé du pied de page 2"/>
          <p:cNvSpPr>
            <a:spLocks noGrp="1"/>
          </p:cNvSpPr>
          <p:nvPr>
            <p:ph type="ftr" sz="quarter" idx="10"/>
          </p:nvPr>
        </p:nvSpPr>
        <p:spPr/>
        <p:txBody>
          <a:bodyPr/>
          <a:lstStyle/>
          <a:p>
            <a:pPr>
              <a:defRPr/>
            </a:pPr>
            <a:r>
              <a:rPr lang="en-US" altLang="ko-KR" smtClean="0"/>
              <a:t>2</a:t>
            </a:r>
            <a:endParaRPr lang="en-US" altLang="ko-K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54">
        <p14:prism isContent="1"/>
      </p:transition>
    </mc:Choice>
    <mc:Fallback xmlns="">
      <p:transition spd="slow" advTm="15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87662" y="461587"/>
            <a:ext cx="8188655" cy="504437"/>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La fiscalité </a:t>
            </a:r>
            <a:r>
              <a:rPr lang="fr-FR" sz="2400" b="1" dirty="0" smtClean="0"/>
              <a:t>est un </a:t>
            </a:r>
            <a:r>
              <a:rPr lang="fr-FR" sz="2400" b="1" dirty="0"/>
              <a:t>levier de développement économique</a:t>
            </a:r>
            <a:endParaRPr lang="fr-FR" sz="2400" dirty="0">
              <a:latin typeface="Arial" pitchFamily="34" charset="0"/>
            </a:endParaRPr>
          </a:p>
        </p:txBody>
      </p:sp>
      <p:sp>
        <p:nvSpPr>
          <p:cNvPr id="3" name="Rectangle 2"/>
          <p:cNvSpPr/>
          <p:nvPr/>
        </p:nvSpPr>
        <p:spPr>
          <a:xfrm>
            <a:off x="487662" y="1484245"/>
            <a:ext cx="8861848" cy="3785652"/>
          </a:xfrm>
          <a:prstGeom prst="rect">
            <a:avLst/>
          </a:prstGeom>
          <a:solidFill>
            <a:schemeClr val="tx2">
              <a:lumMod val="40000"/>
              <a:lumOff val="60000"/>
            </a:schemeClr>
          </a:solidFill>
        </p:spPr>
        <p:txBody>
          <a:bodyPr wrap="square">
            <a:spAutoFit/>
          </a:bodyPr>
          <a:lstStyle/>
          <a:p>
            <a:pPr algn="l"/>
            <a:r>
              <a:rPr lang="fr-FR" sz="4800" b="1" dirty="0">
                <a:solidFill>
                  <a:schemeClr val="tx1"/>
                </a:solidFill>
                <a:cs typeface="Times New Roman" panose="02020603050405020304" pitchFamily="18" charset="0"/>
              </a:rPr>
              <a:t>A </a:t>
            </a:r>
            <a:r>
              <a:rPr lang="fr-FR" sz="4800" dirty="0">
                <a:solidFill>
                  <a:schemeClr val="tx1"/>
                </a:solidFill>
                <a:cs typeface="Times New Roman" panose="02020603050405020304" pitchFamily="18" charset="0"/>
              </a:rPr>
              <a:t>l’heure actuelle, et face à </a:t>
            </a:r>
            <a:r>
              <a:rPr lang="fr-FR" sz="4800" dirty="0" smtClean="0">
                <a:solidFill>
                  <a:schemeClr val="tx1"/>
                </a:solidFill>
                <a:cs typeface="Times New Roman" panose="02020603050405020304" pitchFamily="18" charset="0"/>
              </a:rPr>
              <a:t>la mondialisation </a:t>
            </a:r>
            <a:r>
              <a:rPr lang="fr-FR" sz="4800" dirty="0">
                <a:solidFill>
                  <a:schemeClr val="tx1"/>
                </a:solidFill>
                <a:cs typeface="Times New Roman" panose="02020603050405020304" pitchFamily="18" charset="0"/>
              </a:rPr>
              <a:t>et à cette grande </a:t>
            </a:r>
            <a:r>
              <a:rPr lang="fr-FR" sz="4800" dirty="0" smtClean="0">
                <a:solidFill>
                  <a:schemeClr val="tx1"/>
                </a:solidFill>
                <a:cs typeface="Times New Roman" panose="02020603050405020304" pitchFamily="18" charset="0"/>
              </a:rPr>
              <a:t>ouverture économique</a:t>
            </a:r>
            <a:r>
              <a:rPr lang="fr-FR" sz="4800" dirty="0">
                <a:solidFill>
                  <a:schemeClr val="tx1"/>
                </a:solidFill>
                <a:cs typeface="Times New Roman" panose="02020603050405020304" pitchFamily="18" charset="0"/>
              </a:rPr>
              <a:t>, et compte tenu de </a:t>
            </a:r>
            <a:r>
              <a:rPr lang="fr-FR" sz="4800" dirty="0" smtClean="0">
                <a:solidFill>
                  <a:schemeClr val="tx1"/>
                </a:solidFill>
                <a:cs typeface="Times New Roman" panose="02020603050405020304" pitchFamily="18" charset="0"/>
              </a:rPr>
              <a:t>l’insuffisance des  ressources </a:t>
            </a:r>
            <a:r>
              <a:rPr lang="fr-FR" sz="4800" dirty="0">
                <a:solidFill>
                  <a:schemeClr val="tx1"/>
                </a:solidFill>
                <a:cs typeface="Times New Roman" panose="02020603050405020304" pitchFamily="18" charset="0"/>
              </a:rPr>
              <a:t>financières, </a:t>
            </a:r>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99">
        <p14:prism isContent="1"/>
      </p:transition>
    </mc:Choice>
    <mc:Fallback xmlns="">
      <p:transition spd="slow" advTm="44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57199" y="461496"/>
            <a:ext cx="8188655" cy="504437"/>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lvl="0" algn="ctr" rtl="0"/>
            <a:endParaRPr lang="fr-FR" sz="2400" b="1" dirty="0" smtClean="0">
              <a:latin typeface="Arial" pitchFamily="34" charset="0"/>
              <a:ea typeface="Calibri" pitchFamily="34" charset="0"/>
            </a:endParaRPr>
          </a:p>
        </p:txBody>
      </p:sp>
      <p:sp>
        <p:nvSpPr>
          <p:cNvPr id="2049" name="Rectangle 1"/>
          <p:cNvSpPr>
            <a:spLocks noChangeArrowheads="1"/>
          </p:cNvSpPr>
          <p:nvPr/>
        </p:nvSpPr>
        <p:spPr bwMode="auto">
          <a:xfrm>
            <a:off x="614148" y="3231485"/>
            <a:ext cx="787475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Arial" pitchFamily="34" charset="0"/>
                <a:ea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265043" y="1800605"/>
            <a:ext cx="8640417" cy="3416320"/>
          </a:xfrm>
          <a:prstGeom prst="rect">
            <a:avLst/>
          </a:prstGeom>
          <a:solidFill>
            <a:schemeClr val="tx2">
              <a:lumMod val="40000"/>
              <a:lumOff val="60000"/>
            </a:schemeClr>
          </a:solidFill>
        </p:spPr>
        <p:txBody>
          <a:bodyPr wrap="square">
            <a:spAutoFit/>
          </a:bodyPr>
          <a:lstStyle/>
          <a:p>
            <a:pPr algn="l"/>
            <a:r>
              <a:rPr lang="fr-FR" sz="3600" dirty="0">
                <a:solidFill>
                  <a:schemeClr val="accent1">
                    <a:lumMod val="50000"/>
                  </a:schemeClr>
                </a:solidFill>
                <a:cs typeface="Times New Roman" panose="02020603050405020304" pitchFamily="18" charset="0"/>
              </a:rPr>
              <a:t>tous les pays et plus particulièrement les pays en développement doivent chercher un montage financier adéquat pour financer leur développement économique. En plus des ressources clés </a:t>
            </a:r>
            <a:r>
              <a:rPr lang="fr-FR" sz="3600" dirty="0" smtClean="0">
                <a:solidFill>
                  <a:schemeClr val="accent1">
                    <a:lumMod val="50000"/>
                  </a:schemeClr>
                </a:solidFill>
                <a:cs typeface="Times New Roman" panose="02020603050405020304" pitchFamily="18" charset="0"/>
              </a:rPr>
              <a:t>de</a:t>
            </a:r>
            <a:r>
              <a:rPr lang="fr-FR" sz="3600" dirty="0">
                <a:solidFill>
                  <a:schemeClr val="accent1">
                    <a:lumMod val="50000"/>
                  </a:schemeClr>
                </a:solidFill>
                <a:cs typeface="Times New Roman" panose="02020603050405020304" pitchFamily="18" charset="0"/>
              </a:rPr>
              <a:t> financement qui différent d’une région à l’autre et d’un pays à l’autre, </a:t>
            </a:r>
            <a:endParaRPr lang="fr-FR" sz="3600" dirty="0">
              <a:solidFill>
                <a:schemeClr val="accent1">
                  <a:lumMod val="50000"/>
                </a:schemeClr>
              </a:solidFill>
            </a:endParaRPr>
          </a:p>
        </p:txBody>
      </p:sp>
      <p:sp>
        <p:nvSpPr>
          <p:cNvPr id="6" name="Text Box 2"/>
          <p:cNvSpPr txBox="1">
            <a:spLocks noChangeArrowheads="1"/>
          </p:cNvSpPr>
          <p:nvPr/>
        </p:nvSpPr>
        <p:spPr bwMode="auto">
          <a:xfrm>
            <a:off x="487662" y="461587"/>
            <a:ext cx="8188655" cy="504437"/>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La fiscalité </a:t>
            </a:r>
            <a:r>
              <a:rPr lang="fr-FR" sz="2400" b="1" dirty="0" smtClean="0"/>
              <a:t>est un </a:t>
            </a:r>
            <a:r>
              <a:rPr lang="fr-FR" sz="2400" b="1" dirty="0"/>
              <a:t>levier de développement économique</a:t>
            </a:r>
            <a:endParaRPr lang="fr-FR" sz="2400" dirty="0">
              <a:latin typeface="Arial" pitchFamily="34" charset="0"/>
            </a:endParaRPr>
          </a:p>
        </p:txBody>
      </p:sp>
      <p:sp>
        <p:nvSpPr>
          <p:cNvPr id="4" name="Espace réservé du pied de page 3"/>
          <p:cNvSpPr>
            <a:spLocks noGrp="1"/>
          </p:cNvSpPr>
          <p:nvPr>
            <p:ph type="ftr" sz="quarter" idx="10"/>
          </p:nvPr>
        </p:nvSpPr>
        <p:spPr/>
        <p:txBody>
          <a:bodyPr/>
          <a:lstStyle/>
          <a:p>
            <a:pPr>
              <a:defRPr/>
            </a:pPr>
            <a:r>
              <a:rPr lang="en-US" altLang="ko-KR" smtClean="0"/>
              <a:t>2</a:t>
            </a:r>
            <a:endParaRPr lang="en-US" altLang="ko-K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241">
        <p14:prism isContent="1"/>
      </p:transition>
    </mc:Choice>
    <mc:Fallback xmlns="">
      <p:transition spd="slow" advTm="62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77" y="1449337"/>
            <a:ext cx="8878957" cy="5016758"/>
          </a:xfrm>
          <a:prstGeom prst="rect">
            <a:avLst/>
          </a:prstGeom>
        </p:spPr>
        <p:txBody>
          <a:bodyPr wrap="square">
            <a:spAutoFit/>
          </a:bodyPr>
          <a:lstStyle/>
          <a:p>
            <a:pPr algn="l"/>
            <a:r>
              <a:rPr lang="fr-FR" sz="3200" dirty="0">
                <a:ln>
                  <a:solidFill>
                    <a:sysClr val="windowText" lastClr="000000"/>
                  </a:solidFill>
                </a:ln>
                <a:solidFill>
                  <a:srgbClr val="C00000"/>
                </a:solidFill>
                <a:cs typeface="Times New Roman" panose="02020603050405020304" pitchFamily="18" charset="0"/>
              </a:rPr>
              <a:t>L</a:t>
            </a:r>
            <a:r>
              <a:rPr lang="fr-FR" sz="3200" dirty="0" smtClean="0">
                <a:ln>
                  <a:solidFill>
                    <a:sysClr val="windowText" lastClr="000000"/>
                  </a:solidFill>
                </a:ln>
                <a:solidFill>
                  <a:srgbClr val="C00000"/>
                </a:solidFill>
                <a:cs typeface="Times New Roman" panose="02020603050405020304" pitchFamily="18" charset="0"/>
              </a:rPr>
              <a:t>a </a:t>
            </a:r>
            <a:r>
              <a:rPr lang="fr-FR" sz="3200" dirty="0">
                <a:ln>
                  <a:solidFill>
                    <a:sysClr val="windowText" lastClr="000000"/>
                  </a:solidFill>
                </a:ln>
                <a:solidFill>
                  <a:srgbClr val="C00000"/>
                </a:solidFill>
                <a:cs typeface="Times New Roman" panose="02020603050405020304" pitchFamily="18" charset="0"/>
              </a:rPr>
              <a:t>fiscalité constitue un levier aussi important en matière de financement du développement. </a:t>
            </a:r>
            <a:endParaRPr lang="fr-FR" sz="3200" dirty="0" smtClean="0">
              <a:ln>
                <a:solidFill>
                  <a:sysClr val="windowText" lastClr="000000"/>
                </a:solidFill>
              </a:ln>
              <a:solidFill>
                <a:srgbClr val="C00000"/>
              </a:solidFill>
              <a:cs typeface="Times New Roman" panose="02020603050405020304" pitchFamily="18" charset="0"/>
            </a:endParaRPr>
          </a:p>
          <a:p>
            <a:pPr algn="l"/>
            <a:endParaRPr lang="fr-FR" sz="3200" dirty="0">
              <a:ln>
                <a:solidFill>
                  <a:sysClr val="windowText" lastClr="000000"/>
                </a:solidFill>
              </a:ln>
              <a:solidFill>
                <a:srgbClr val="C00000"/>
              </a:solidFill>
              <a:cs typeface="Times New Roman" panose="02020603050405020304" pitchFamily="18" charset="0"/>
            </a:endParaRPr>
          </a:p>
          <a:p>
            <a:pPr algn="l"/>
            <a:endParaRPr lang="fr-FR" sz="3200" dirty="0" smtClean="0">
              <a:solidFill>
                <a:schemeClr val="tx1"/>
              </a:solidFill>
              <a:cs typeface="Times New Roman" panose="02020603050405020304" pitchFamily="18" charset="0"/>
            </a:endParaRPr>
          </a:p>
          <a:p>
            <a:pPr algn="l"/>
            <a:endParaRPr lang="fr-FR" sz="3200" dirty="0">
              <a:solidFill>
                <a:schemeClr val="tx1"/>
              </a:solidFill>
              <a:cs typeface="Times New Roman" panose="02020603050405020304" pitchFamily="18" charset="0"/>
            </a:endParaRPr>
          </a:p>
          <a:p>
            <a:pPr algn="l"/>
            <a:r>
              <a:rPr lang="fr-FR" sz="3200" dirty="0" smtClean="0">
                <a:ln>
                  <a:solidFill>
                    <a:srgbClr val="00B0F0"/>
                  </a:solidFill>
                </a:ln>
                <a:solidFill>
                  <a:srgbClr val="002060"/>
                </a:solidFill>
                <a:cs typeface="Times New Roman" panose="02020603050405020304" pitchFamily="18" charset="0"/>
              </a:rPr>
              <a:t>L’efficacité </a:t>
            </a:r>
            <a:r>
              <a:rPr lang="fr-FR" sz="3200" dirty="0">
                <a:ln>
                  <a:solidFill>
                    <a:srgbClr val="00B0F0"/>
                  </a:solidFill>
                </a:ln>
                <a:solidFill>
                  <a:srgbClr val="002060"/>
                </a:solidFill>
                <a:cs typeface="Times New Roman" panose="02020603050405020304" pitchFamily="18" charset="0"/>
              </a:rPr>
              <a:t>d’une telle source de financement nécessite une gestion rigoureuse de ses composantes, telles que le recouvrement des contributions fiscales, la lutte contre la fraude et l’évasion fiscales, la modernisation de l’administration fiscale, etc.</a:t>
            </a:r>
          </a:p>
        </p:txBody>
      </p:sp>
      <p:sp>
        <p:nvSpPr>
          <p:cNvPr id="2" name="Flèche vers le bas 1"/>
          <p:cNvSpPr/>
          <p:nvPr/>
        </p:nvSpPr>
        <p:spPr bwMode="auto">
          <a:xfrm>
            <a:off x="4333461" y="2902226"/>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3" name="Flèche vers le bas 2"/>
          <p:cNvSpPr/>
          <p:nvPr/>
        </p:nvSpPr>
        <p:spPr bwMode="auto">
          <a:xfrm>
            <a:off x="3217808" y="2539734"/>
            <a:ext cx="1325217" cy="1417982"/>
          </a:xfrm>
          <a:prstGeom prst="downArrow">
            <a:avLst/>
          </a:prstGeom>
          <a:solidFill>
            <a:schemeClr val="accent2">
              <a:lumMod val="75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8" name="Text Box 2"/>
          <p:cNvSpPr txBox="1">
            <a:spLocks noChangeArrowheads="1"/>
          </p:cNvSpPr>
          <p:nvPr/>
        </p:nvSpPr>
        <p:spPr bwMode="auto">
          <a:xfrm>
            <a:off x="448697" y="393642"/>
            <a:ext cx="8188655" cy="504437"/>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La fiscalité </a:t>
            </a:r>
            <a:r>
              <a:rPr lang="fr-FR" sz="2400" b="1" dirty="0" smtClean="0"/>
              <a:t>est un </a:t>
            </a:r>
            <a:r>
              <a:rPr lang="fr-FR" sz="2400" b="1" dirty="0"/>
              <a:t>levier de développement économique</a:t>
            </a:r>
            <a:endParaRPr lang="fr-FR" sz="2400" dirty="0">
              <a:latin typeface="Arial" pitchFamily="34" charset="0"/>
            </a:endParaRPr>
          </a:p>
        </p:txBody>
      </p:sp>
      <p:sp>
        <p:nvSpPr>
          <p:cNvPr id="5" name="Espace réservé du pied de page 4"/>
          <p:cNvSpPr>
            <a:spLocks noGrp="1"/>
          </p:cNvSpPr>
          <p:nvPr>
            <p:ph type="ftr" sz="quarter" idx="10"/>
          </p:nvPr>
        </p:nvSpPr>
        <p:spPr/>
        <p:txBody>
          <a:bodyPr/>
          <a:lstStyle/>
          <a:p>
            <a:pPr>
              <a:defRPr/>
            </a:pPr>
            <a:r>
              <a:rPr lang="en-US" altLang="ko-KR" smtClean="0"/>
              <a:t>2</a:t>
            </a:r>
            <a:endParaRPr lang="en-US" altLang="ko-K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998">
        <p14:prism isContent="1"/>
      </p:transition>
    </mc:Choice>
    <mc:Fallback xmlns="">
      <p:transition spd="slow" advTm="49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7"/>
                </p:tgtEl>
              </p:cMediaNode>
            </p:audio>
          </p:childTnLst>
        </p:cTn>
      </p:par>
    </p:tnLst>
    <p:bldLst>
      <p:bldP spid="4" grpId="0"/>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21402" y="437258"/>
            <a:ext cx="8188655" cy="818335"/>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endParaRPr lang="fr-FR" sz="2400" dirty="0">
              <a:latin typeface="Arial" pitchFamily="34" charset="0"/>
            </a:endParaRPr>
          </a:p>
        </p:txBody>
      </p:sp>
      <p:sp>
        <p:nvSpPr>
          <p:cNvPr id="2" name="Rectangle 1"/>
          <p:cNvSpPr/>
          <p:nvPr/>
        </p:nvSpPr>
        <p:spPr>
          <a:xfrm>
            <a:off x="96129" y="2333825"/>
            <a:ext cx="8839200" cy="2677656"/>
          </a:xfrm>
          <a:prstGeom prst="rect">
            <a:avLst/>
          </a:prstGeom>
          <a:solidFill>
            <a:schemeClr val="tx2">
              <a:lumMod val="40000"/>
              <a:lumOff val="60000"/>
            </a:schemeClr>
          </a:solidFill>
          <a:ln>
            <a:solidFill>
              <a:schemeClr val="accent2">
                <a:lumMod val="25000"/>
              </a:schemeClr>
            </a:solidFill>
          </a:ln>
        </p:spPr>
        <p:txBody>
          <a:bodyPr wrap="square">
            <a:spAutoFit/>
          </a:bodyPr>
          <a:lstStyle/>
          <a:p>
            <a:pPr algn="l"/>
            <a:r>
              <a:rPr lang="fr-FR" sz="2800" dirty="0">
                <a:ln>
                  <a:solidFill>
                    <a:srgbClr val="026974"/>
                  </a:solidFill>
                </a:ln>
                <a:solidFill>
                  <a:srgbClr val="7030A0"/>
                </a:solidFill>
                <a:cs typeface="Times New Roman" panose="02020603050405020304" pitchFamily="18" charset="0"/>
              </a:rPr>
              <a:t>Les recettes fiscales constituent une source importante pour le financement </a:t>
            </a:r>
            <a:r>
              <a:rPr lang="fr-FR" sz="2800" dirty="0" smtClean="0">
                <a:ln>
                  <a:solidFill>
                    <a:srgbClr val="026974"/>
                  </a:solidFill>
                </a:ln>
                <a:solidFill>
                  <a:srgbClr val="7030A0"/>
                </a:solidFill>
                <a:cs typeface="Times New Roman" panose="02020603050405020304" pitchFamily="18" charset="0"/>
              </a:rPr>
              <a:t>du développement </a:t>
            </a:r>
            <a:r>
              <a:rPr lang="fr-FR" sz="2800" dirty="0">
                <a:ln>
                  <a:solidFill>
                    <a:srgbClr val="026974"/>
                  </a:solidFill>
                </a:ln>
                <a:solidFill>
                  <a:srgbClr val="7030A0"/>
                </a:solidFill>
                <a:cs typeface="Times New Roman" panose="02020603050405020304" pitchFamily="18" charset="0"/>
              </a:rPr>
              <a:t>d’un pays. Cependant, par rapport aux autres ressources </a:t>
            </a:r>
            <a:r>
              <a:rPr lang="fr-FR" sz="2800" dirty="0" smtClean="0">
                <a:ln>
                  <a:solidFill>
                    <a:srgbClr val="026974"/>
                  </a:solidFill>
                </a:ln>
                <a:solidFill>
                  <a:srgbClr val="7030A0"/>
                </a:solidFill>
                <a:cs typeface="Times New Roman" panose="02020603050405020304" pitchFamily="18" charset="0"/>
              </a:rPr>
              <a:t>clés du </a:t>
            </a:r>
            <a:r>
              <a:rPr lang="fr-FR" sz="2800" dirty="0">
                <a:ln>
                  <a:solidFill>
                    <a:srgbClr val="026974"/>
                  </a:solidFill>
                </a:ln>
                <a:solidFill>
                  <a:srgbClr val="7030A0"/>
                </a:solidFill>
                <a:cs typeface="Times New Roman" panose="02020603050405020304" pitchFamily="18" charset="0"/>
              </a:rPr>
              <a:t>financement du développement tels que le les hydrocarbures, le commerce,</a:t>
            </a:r>
          </a:p>
          <a:p>
            <a:pPr algn="l"/>
            <a:r>
              <a:rPr lang="fr-FR" sz="2800" dirty="0">
                <a:ln>
                  <a:solidFill>
                    <a:srgbClr val="026974"/>
                  </a:solidFill>
                </a:ln>
                <a:solidFill>
                  <a:srgbClr val="7030A0"/>
                </a:solidFill>
                <a:cs typeface="Times New Roman" panose="02020603050405020304" pitchFamily="18" charset="0"/>
              </a:rPr>
              <a:t>l’aide internationale et la dette, la fiscalité n’a fait l’objet que d’un intérêt </a:t>
            </a:r>
            <a:r>
              <a:rPr lang="fr-FR" sz="2800" dirty="0" smtClean="0">
                <a:ln>
                  <a:solidFill>
                    <a:srgbClr val="026974"/>
                  </a:solidFill>
                </a:ln>
                <a:solidFill>
                  <a:srgbClr val="7030A0"/>
                </a:solidFill>
                <a:cs typeface="Times New Roman" panose="02020603050405020304" pitchFamily="18" charset="0"/>
              </a:rPr>
              <a:t>limité jusqu’à </a:t>
            </a:r>
            <a:r>
              <a:rPr lang="fr-FR" sz="2800" dirty="0">
                <a:ln>
                  <a:solidFill>
                    <a:srgbClr val="026974"/>
                  </a:solidFill>
                </a:ln>
                <a:solidFill>
                  <a:srgbClr val="7030A0"/>
                </a:solidFill>
                <a:cs typeface="Times New Roman" panose="02020603050405020304" pitchFamily="18" charset="0"/>
              </a:rPr>
              <a:t>présent..</a:t>
            </a:r>
          </a:p>
        </p:txBody>
      </p:sp>
      <p:sp>
        <p:nvSpPr>
          <p:cNvPr id="5" name="Text Box 2"/>
          <p:cNvSpPr txBox="1">
            <a:spLocks noChangeArrowheads="1"/>
          </p:cNvSpPr>
          <p:nvPr/>
        </p:nvSpPr>
        <p:spPr bwMode="auto">
          <a:xfrm>
            <a:off x="421402" y="594206"/>
            <a:ext cx="8188655" cy="504437"/>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La fiscalité </a:t>
            </a:r>
            <a:r>
              <a:rPr lang="fr-FR" sz="2400" b="1" dirty="0" smtClean="0"/>
              <a:t>est un </a:t>
            </a:r>
            <a:r>
              <a:rPr lang="fr-FR" sz="2400" b="1" dirty="0"/>
              <a:t>levier de développement économique</a:t>
            </a:r>
            <a:endParaRPr lang="fr-FR" sz="2400" dirty="0">
              <a:latin typeface="Arial" pitchFamily="34" charset="0"/>
            </a:endParaRPr>
          </a:p>
        </p:txBody>
      </p:sp>
      <p:sp>
        <p:nvSpPr>
          <p:cNvPr id="3" name="Espace réservé du pied de page 2"/>
          <p:cNvSpPr>
            <a:spLocks noGrp="1"/>
          </p:cNvSpPr>
          <p:nvPr>
            <p:ph type="ftr" sz="quarter" idx="10"/>
          </p:nvPr>
        </p:nvSpPr>
        <p:spPr/>
        <p:txBody>
          <a:bodyPr/>
          <a:lstStyle/>
          <a:p>
            <a:pPr>
              <a:defRPr/>
            </a:pPr>
            <a:r>
              <a:rPr lang="en-US" altLang="ko-KR" smtClean="0"/>
              <a:t>2</a:t>
            </a:r>
            <a:endParaRPr lang="en-US" altLang="ko-K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70">
        <p14:prism isContent="1"/>
      </p:transition>
    </mc:Choice>
    <mc:Fallback xmlns="">
      <p:transition spd="slow" advTm="31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21402" y="437258"/>
            <a:ext cx="8188655" cy="818335"/>
          </a:xfrm>
          <a:prstGeom prst="rect">
            <a:avLst/>
          </a:prstGeom>
          <a:solidFill>
            <a:srgbClr val="336699"/>
          </a:solidFill>
          <a:ln w="63500" cmpd="thickThin">
            <a:solidFill>
              <a:srgbClr val="365F91"/>
            </a:solidFill>
            <a:miter lim="800000"/>
            <a:headEnd/>
            <a:tailEnd/>
          </a:ln>
          <a:effectLst/>
        </p:spPr>
        <p:txBody>
          <a:bodyPr vert="horz" wrap="square" lIns="91440" tIns="45720" rIns="91440" bIns="45720" numCol="1" anchor="t" anchorCtr="0" compatLnSpc="1">
            <a:prstTxWarp prst="textNoShape">
              <a:avLst/>
            </a:prstTxWarp>
          </a:bodyPr>
          <a:lstStyle/>
          <a:p>
            <a:pPr algn="ctr"/>
            <a:r>
              <a:rPr lang="fr-FR" sz="2400" b="1" dirty="0"/>
              <a:t>L’ importante de la fiscalité pour le </a:t>
            </a:r>
            <a:r>
              <a:rPr lang="fr-FR" sz="2400" b="1" dirty="0" smtClean="0"/>
              <a:t>développement</a:t>
            </a:r>
          </a:p>
          <a:p>
            <a:pPr algn="ctr"/>
            <a:endParaRPr lang="fr-FR" sz="2400" dirty="0">
              <a:latin typeface="Arial" pitchFamily="34" charset="0"/>
            </a:endParaRPr>
          </a:p>
        </p:txBody>
      </p:sp>
      <p:sp>
        <p:nvSpPr>
          <p:cNvPr id="2" name="Rectangle 1"/>
          <p:cNvSpPr/>
          <p:nvPr/>
        </p:nvSpPr>
        <p:spPr>
          <a:xfrm>
            <a:off x="172277" y="1767007"/>
            <a:ext cx="8825949" cy="4524315"/>
          </a:xfrm>
          <a:prstGeom prst="rect">
            <a:avLst/>
          </a:prstGeom>
        </p:spPr>
        <p:txBody>
          <a:bodyPr wrap="square">
            <a:spAutoFit/>
          </a:bodyPr>
          <a:lstStyle/>
          <a:p>
            <a:pPr algn="l"/>
            <a:r>
              <a:rPr lang="fr-FR" sz="2400" dirty="0">
                <a:solidFill>
                  <a:schemeClr val="tx1"/>
                </a:solidFill>
                <a:cs typeface="Times New Roman" panose="02020603050405020304" pitchFamily="18" charset="0"/>
              </a:rPr>
              <a:t>La stabilité des finances publiques constitue un élément essentiel </a:t>
            </a:r>
            <a:r>
              <a:rPr lang="fr-FR" sz="2400" dirty="0" smtClean="0">
                <a:solidFill>
                  <a:schemeClr val="tx1"/>
                </a:solidFill>
                <a:cs typeface="Times New Roman" panose="02020603050405020304" pitchFamily="18" charset="0"/>
              </a:rPr>
              <a:t>du développement </a:t>
            </a:r>
            <a:r>
              <a:rPr lang="fr-FR" sz="2400" dirty="0">
                <a:solidFill>
                  <a:schemeClr val="tx1"/>
                </a:solidFill>
                <a:cs typeface="Times New Roman" panose="02020603050405020304" pitchFamily="18" charset="0"/>
              </a:rPr>
              <a:t>d’un pays. </a:t>
            </a:r>
            <a:endParaRPr lang="fr-FR" sz="2400" dirty="0" smtClean="0">
              <a:solidFill>
                <a:schemeClr val="tx1"/>
              </a:solidFill>
              <a:cs typeface="Times New Roman" panose="02020603050405020304" pitchFamily="18" charset="0"/>
            </a:endParaRPr>
          </a:p>
          <a:p>
            <a:pPr algn="l"/>
            <a:endParaRPr lang="fr-FR" sz="2400" dirty="0">
              <a:solidFill>
                <a:schemeClr val="tx1"/>
              </a:solidFill>
              <a:cs typeface="Times New Roman" panose="02020603050405020304" pitchFamily="18" charset="0"/>
            </a:endParaRPr>
          </a:p>
          <a:p>
            <a:pPr algn="l"/>
            <a:r>
              <a:rPr lang="fr-FR" sz="2400" dirty="0" smtClean="0">
                <a:solidFill>
                  <a:schemeClr val="tx1"/>
                </a:solidFill>
                <a:cs typeface="Times New Roman" panose="02020603050405020304" pitchFamily="18" charset="0"/>
              </a:rPr>
              <a:t>En </a:t>
            </a:r>
            <a:r>
              <a:rPr lang="fr-FR" sz="2400" dirty="0">
                <a:solidFill>
                  <a:schemeClr val="tx1"/>
                </a:solidFill>
                <a:cs typeface="Times New Roman" panose="02020603050405020304" pitchFamily="18" charset="0"/>
              </a:rPr>
              <a:t>effet, la couverture sociale, l’infrastructure et </a:t>
            </a:r>
            <a:r>
              <a:rPr lang="fr-FR" sz="2400" dirty="0" smtClean="0">
                <a:solidFill>
                  <a:schemeClr val="tx1"/>
                </a:solidFill>
                <a:cs typeface="Times New Roman" panose="02020603050405020304" pitchFamily="18" charset="0"/>
              </a:rPr>
              <a:t>les services </a:t>
            </a:r>
            <a:r>
              <a:rPr lang="fr-FR" sz="2400" dirty="0">
                <a:solidFill>
                  <a:schemeClr val="tx1"/>
                </a:solidFill>
                <a:cs typeface="Times New Roman" panose="02020603050405020304" pitchFamily="18" charset="0"/>
              </a:rPr>
              <a:t>de base tels que l’éducation et les soins de santé sont déterminants </a:t>
            </a:r>
            <a:r>
              <a:rPr lang="fr-FR" sz="2400" dirty="0" smtClean="0">
                <a:solidFill>
                  <a:schemeClr val="tx1"/>
                </a:solidFill>
                <a:cs typeface="Times New Roman" panose="02020603050405020304" pitchFamily="18" charset="0"/>
              </a:rPr>
              <a:t>en termes </a:t>
            </a:r>
            <a:r>
              <a:rPr lang="fr-FR" sz="2400" dirty="0">
                <a:solidFill>
                  <a:schemeClr val="tx1"/>
                </a:solidFill>
                <a:cs typeface="Times New Roman" panose="02020603050405020304" pitchFamily="18" charset="0"/>
              </a:rPr>
              <a:t>de développement. </a:t>
            </a:r>
            <a:endParaRPr lang="fr-FR" sz="2400" dirty="0" smtClean="0">
              <a:solidFill>
                <a:schemeClr val="tx1"/>
              </a:solidFill>
              <a:cs typeface="Times New Roman" panose="02020603050405020304" pitchFamily="18" charset="0"/>
            </a:endParaRPr>
          </a:p>
          <a:p>
            <a:pPr algn="l"/>
            <a:endParaRPr lang="fr-FR" sz="2400" dirty="0">
              <a:solidFill>
                <a:schemeClr val="tx1"/>
              </a:solidFill>
              <a:cs typeface="Times New Roman" panose="02020603050405020304" pitchFamily="18" charset="0"/>
            </a:endParaRPr>
          </a:p>
          <a:p>
            <a:pPr algn="l"/>
            <a:r>
              <a:rPr lang="fr-FR" sz="2400" dirty="0" smtClean="0">
                <a:solidFill>
                  <a:schemeClr val="tx1"/>
                </a:solidFill>
                <a:cs typeface="Times New Roman" panose="02020603050405020304" pitchFamily="18" charset="0"/>
              </a:rPr>
              <a:t>Pour </a:t>
            </a:r>
            <a:r>
              <a:rPr lang="fr-FR" sz="2400" dirty="0">
                <a:solidFill>
                  <a:schemeClr val="tx1"/>
                </a:solidFill>
                <a:cs typeface="Times New Roman" panose="02020603050405020304" pitchFamily="18" charset="0"/>
              </a:rPr>
              <a:t>assurer une certaine stabilité, il est </a:t>
            </a:r>
            <a:r>
              <a:rPr lang="fr-FR" sz="2400" dirty="0" smtClean="0">
                <a:solidFill>
                  <a:schemeClr val="tx1"/>
                </a:solidFill>
                <a:cs typeface="Times New Roman" panose="02020603050405020304" pitchFamily="18" charset="0"/>
              </a:rPr>
              <a:t>essentiel que </a:t>
            </a:r>
            <a:r>
              <a:rPr lang="fr-FR" sz="2400" dirty="0">
                <a:solidFill>
                  <a:schemeClr val="tx1"/>
                </a:solidFill>
                <a:cs typeface="Times New Roman" panose="02020603050405020304" pitchFamily="18" charset="0"/>
              </a:rPr>
              <a:t>les méthodes de financement de ces biens et services publics </a:t>
            </a:r>
            <a:r>
              <a:rPr lang="fr-FR" sz="2400" dirty="0" smtClean="0">
                <a:solidFill>
                  <a:schemeClr val="tx1"/>
                </a:solidFill>
                <a:cs typeface="Times New Roman" panose="02020603050405020304" pitchFamily="18" charset="0"/>
              </a:rPr>
              <a:t>proviennent dans </a:t>
            </a:r>
            <a:r>
              <a:rPr lang="fr-FR" sz="2400" dirty="0">
                <a:solidFill>
                  <a:schemeClr val="tx1"/>
                </a:solidFill>
                <a:cs typeface="Times New Roman" panose="02020603050405020304" pitchFamily="18" charset="0"/>
              </a:rPr>
              <a:t>la mesure du possible des propres ressources du gouvernement, à </a:t>
            </a:r>
            <a:r>
              <a:rPr lang="fr-FR" sz="2400" dirty="0" smtClean="0">
                <a:solidFill>
                  <a:schemeClr val="tx1"/>
                </a:solidFill>
                <a:cs typeface="Times New Roman" panose="02020603050405020304" pitchFamily="18" charset="0"/>
              </a:rPr>
              <a:t>savoir les </a:t>
            </a:r>
            <a:r>
              <a:rPr lang="fr-FR" sz="2400" dirty="0">
                <a:solidFill>
                  <a:schemeClr val="tx1"/>
                </a:solidFill>
                <a:cs typeface="Times New Roman" panose="02020603050405020304" pitchFamily="18" charset="0"/>
              </a:rPr>
              <a:t>recettes fiscales. Cela explique la relation étroite entre la fiscalité et </a:t>
            </a:r>
            <a:r>
              <a:rPr lang="fr-FR" sz="2400" dirty="0" smtClean="0">
                <a:solidFill>
                  <a:schemeClr val="tx1"/>
                </a:solidFill>
                <a:cs typeface="Times New Roman" panose="02020603050405020304" pitchFamily="18" charset="0"/>
              </a:rPr>
              <a:t>le financement </a:t>
            </a:r>
            <a:r>
              <a:rPr lang="fr-FR" sz="2400" dirty="0">
                <a:solidFill>
                  <a:schemeClr val="tx1"/>
                </a:solidFill>
                <a:cs typeface="Times New Roman" panose="02020603050405020304" pitchFamily="18" charset="0"/>
              </a:rPr>
              <a:t>du développement.</a:t>
            </a:r>
          </a:p>
        </p:txBody>
      </p:sp>
      <p:sp>
        <p:nvSpPr>
          <p:cNvPr id="3" name="Espace réservé du pied de page 2"/>
          <p:cNvSpPr>
            <a:spLocks noGrp="1"/>
          </p:cNvSpPr>
          <p:nvPr>
            <p:ph type="ftr" sz="quarter" idx="10"/>
          </p:nvPr>
        </p:nvSpPr>
        <p:spPr/>
        <p:txBody>
          <a:bodyPr/>
          <a:lstStyle/>
          <a:p>
            <a:pPr>
              <a:defRPr/>
            </a:pPr>
            <a:r>
              <a:rPr lang="en-US" altLang="ko-KR" smtClean="0"/>
              <a:t>2</a:t>
            </a:r>
            <a:endParaRPr lang="en-US" altLang="ko-K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16">
        <p14:prism isContent="1"/>
      </p:transition>
    </mc:Choice>
    <mc:Fallback xmlns="">
      <p:transition spd="slow" advTm="27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7"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6|1.4|1.1|1.1"/>
</p:tagLst>
</file>

<file path=ppt/tags/tag10.xml><?xml version="1.0" encoding="utf-8"?>
<p:tagLst xmlns:a="http://schemas.openxmlformats.org/drawingml/2006/main" xmlns:r="http://schemas.openxmlformats.org/officeDocument/2006/relationships" xmlns:p="http://schemas.openxmlformats.org/presentationml/2006/main">
  <p:tag name="TIMING" val="|0.2|0.9|0.9|3.2|1.3|1.4|1.5|2.2"/>
</p:tagLst>
</file>

<file path=ppt/tags/tag11.xml><?xml version="1.0" encoding="utf-8"?>
<p:tagLst xmlns:a="http://schemas.openxmlformats.org/drawingml/2006/main" xmlns:r="http://schemas.openxmlformats.org/officeDocument/2006/relationships" xmlns:p="http://schemas.openxmlformats.org/presentationml/2006/main">
  <p:tag name="TIMING" val="|0.2|0.8|0.9|1|1.5|1.1"/>
</p:tagLst>
</file>

<file path=ppt/tags/tag12.xml><?xml version="1.0" encoding="utf-8"?>
<p:tagLst xmlns:a="http://schemas.openxmlformats.org/drawingml/2006/main" xmlns:r="http://schemas.openxmlformats.org/officeDocument/2006/relationships" xmlns:p="http://schemas.openxmlformats.org/presentationml/2006/main">
  <p:tag name="TIMING" val="|0.4|0.9"/>
</p:tagLst>
</file>

<file path=ppt/tags/tag13.xml><?xml version="1.0" encoding="utf-8"?>
<p:tagLst xmlns:a="http://schemas.openxmlformats.org/drawingml/2006/main" xmlns:r="http://schemas.openxmlformats.org/officeDocument/2006/relationships" xmlns:p="http://schemas.openxmlformats.org/presentationml/2006/main">
  <p:tag name="TIMING" val="|1.4|1|1.4|1.8|1.9"/>
</p:tagLst>
</file>

<file path=ppt/tags/tag14.xml><?xml version="1.0" encoding="utf-8"?>
<p:tagLst xmlns:a="http://schemas.openxmlformats.org/drawingml/2006/main" xmlns:r="http://schemas.openxmlformats.org/officeDocument/2006/relationships" xmlns:p="http://schemas.openxmlformats.org/presentationml/2006/main">
  <p:tag name="TIMING" val="|1.3|0.9|1.5|1.3|1.1|1.2|1.1|1.9"/>
</p:tagLst>
</file>

<file path=ppt/tags/tag15.xml><?xml version="1.0" encoding="utf-8"?>
<p:tagLst xmlns:a="http://schemas.openxmlformats.org/drawingml/2006/main" xmlns:r="http://schemas.openxmlformats.org/officeDocument/2006/relationships" xmlns:p="http://schemas.openxmlformats.org/presentationml/2006/main">
  <p:tag name="TIMING" val="|0.2|0.9|1.7|1.7|1.4|1.6|1.4|1.2|1.1|1.1"/>
</p:tagLst>
</file>

<file path=ppt/tags/tag16.xml><?xml version="1.0" encoding="utf-8"?>
<p:tagLst xmlns:a="http://schemas.openxmlformats.org/drawingml/2006/main" xmlns:r="http://schemas.openxmlformats.org/officeDocument/2006/relationships" xmlns:p="http://schemas.openxmlformats.org/presentationml/2006/main">
  <p:tag name="TIMING" val="|0.4|0.9|1.5|1.3|1"/>
</p:tagLst>
</file>

<file path=ppt/tags/tag17.xml><?xml version="1.0" encoding="utf-8"?>
<p:tagLst xmlns:a="http://schemas.openxmlformats.org/drawingml/2006/main" xmlns:r="http://schemas.openxmlformats.org/officeDocument/2006/relationships" xmlns:p="http://schemas.openxmlformats.org/presentationml/2006/main">
  <p:tag name="TIMING" val="|0.1|0.9|5.8|0.9|0.9|1.6"/>
</p:tagLst>
</file>

<file path=ppt/tags/tag18.xml><?xml version="1.0" encoding="utf-8"?>
<p:tagLst xmlns:a="http://schemas.openxmlformats.org/drawingml/2006/main" xmlns:r="http://schemas.openxmlformats.org/officeDocument/2006/relationships" xmlns:p="http://schemas.openxmlformats.org/presentationml/2006/main">
  <p:tag name="TIMING" val="|0.5|0.8|1.5|0.9"/>
</p:tagLst>
</file>

<file path=ppt/tags/tag19.xml><?xml version="1.0" encoding="utf-8"?>
<p:tagLst xmlns:a="http://schemas.openxmlformats.org/drawingml/2006/main" xmlns:r="http://schemas.openxmlformats.org/officeDocument/2006/relationships" xmlns:p="http://schemas.openxmlformats.org/presentationml/2006/main">
  <p:tag name="TIMING" val="|0.7|0.7|2|0.9|0.8"/>
</p:tagLst>
</file>

<file path=ppt/tags/tag2.xml><?xml version="1.0" encoding="utf-8"?>
<p:tagLst xmlns:a="http://schemas.openxmlformats.org/drawingml/2006/main" xmlns:r="http://schemas.openxmlformats.org/officeDocument/2006/relationships" xmlns:p="http://schemas.openxmlformats.org/presentationml/2006/main">
  <p:tag name="TIMING" val="|0.3|1.6|1|1.5|1.2|1.4"/>
</p:tagLst>
</file>

<file path=ppt/tags/tag20.xml><?xml version="1.0" encoding="utf-8"?>
<p:tagLst xmlns:a="http://schemas.openxmlformats.org/drawingml/2006/main" xmlns:r="http://schemas.openxmlformats.org/officeDocument/2006/relationships" xmlns:p="http://schemas.openxmlformats.org/presentationml/2006/main">
  <p:tag name="TIMING" val="|0.6|0.7|1.7|0.8|0.8"/>
</p:tagLst>
</file>

<file path=ppt/tags/tag21.xml><?xml version="1.0" encoding="utf-8"?>
<p:tagLst xmlns:a="http://schemas.openxmlformats.org/drawingml/2006/main" xmlns:r="http://schemas.openxmlformats.org/officeDocument/2006/relationships" xmlns:p="http://schemas.openxmlformats.org/presentationml/2006/main">
  <p:tag name="TIMING" val="|0.1|0.7|1.5"/>
</p:tagLst>
</file>

<file path=ppt/tags/tag22.xml><?xml version="1.0" encoding="utf-8"?>
<p:tagLst xmlns:a="http://schemas.openxmlformats.org/drawingml/2006/main" xmlns:r="http://schemas.openxmlformats.org/officeDocument/2006/relationships" xmlns:p="http://schemas.openxmlformats.org/presentationml/2006/main">
  <p:tag name="TIMING" val="|0.6|0.7|0.7|1.1|0.8|1"/>
</p:tagLst>
</file>

<file path=ppt/tags/tag23.xml><?xml version="1.0" encoding="utf-8"?>
<p:tagLst xmlns:a="http://schemas.openxmlformats.org/drawingml/2006/main" xmlns:r="http://schemas.openxmlformats.org/officeDocument/2006/relationships" xmlns:p="http://schemas.openxmlformats.org/presentationml/2006/main">
  <p:tag name="TIMING" val="|0.1|0.8|0.9|0.9|1.4|1.2|1.5"/>
</p:tagLst>
</file>

<file path=ppt/tags/tag24.xml><?xml version="1.0" encoding="utf-8"?>
<p:tagLst xmlns:a="http://schemas.openxmlformats.org/drawingml/2006/main" xmlns:r="http://schemas.openxmlformats.org/officeDocument/2006/relationships" xmlns:p="http://schemas.openxmlformats.org/presentationml/2006/main">
  <p:tag name="TIMING" val="|0.1|0.9|0.8|1.1"/>
</p:tagLst>
</file>

<file path=ppt/tags/tag25.xml><?xml version="1.0" encoding="utf-8"?>
<p:tagLst xmlns:a="http://schemas.openxmlformats.org/drawingml/2006/main" xmlns:r="http://schemas.openxmlformats.org/officeDocument/2006/relationships" xmlns:p="http://schemas.openxmlformats.org/presentationml/2006/main">
  <p:tag name="TIMING" val="|0.8|0.7|1.1|1.5|1.5|0.9"/>
</p:tagLst>
</file>

<file path=ppt/tags/tag26.xml><?xml version="1.0" encoding="utf-8"?>
<p:tagLst xmlns:a="http://schemas.openxmlformats.org/drawingml/2006/main" xmlns:r="http://schemas.openxmlformats.org/officeDocument/2006/relationships" xmlns:p="http://schemas.openxmlformats.org/presentationml/2006/main">
  <p:tag name="TIMING" val="|0.8|0.8"/>
</p:tagLst>
</file>

<file path=ppt/tags/tag27.xml><?xml version="1.0" encoding="utf-8"?>
<p:tagLst xmlns:a="http://schemas.openxmlformats.org/drawingml/2006/main" xmlns:r="http://schemas.openxmlformats.org/officeDocument/2006/relationships" xmlns:p="http://schemas.openxmlformats.org/presentationml/2006/main">
  <p:tag name="TIMING" val="|0|0.8"/>
</p:tagLst>
</file>

<file path=ppt/tags/tag28.xml><?xml version="1.0" encoding="utf-8"?>
<p:tagLst xmlns:a="http://schemas.openxmlformats.org/drawingml/2006/main" xmlns:r="http://schemas.openxmlformats.org/officeDocument/2006/relationships" xmlns:p="http://schemas.openxmlformats.org/presentationml/2006/main">
  <p:tag name="TIMING" val="|1.3|0.7"/>
</p:tagLst>
</file>

<file path=ppt/tags/tag29.xml><?xml version="1.0" encoding="utf-8"?>
<p:tagLst xmlns:a="http://schemas.openxmlformats.org/drawingml/2006/main" xmlns:r="http://schemas.openxmlformats.org/officeDocument/2006/relationships" xmlns:p="http://schemas.openxmlformats.org/presentationml/2006/main">
  <p:tag name="TIMING" val="|0.5|0.9"/>
</p:tagLst>
</file>

<file path=ppt/tags/tag3.xml><?xml version="1.0" encoding="utf-8"?>
<p:tagLst xmlns:a="http://schemas.openxmlformats.org/drawingml/2006/main" xmlns:r="http://schemas.openxmlformats.org/officeDocument/2006/relationships" xmlns:p="http://schemas.openxmlformats.org/presentationml/2006/main">
  <p:tag name="TIMING" val="|0.1|1|1.9"/>
</p:tagLst>
</file>

<file path=ppt/tags/tag30.xml><?xml version="1.0" encoding="utf-8"?>
<p:tagLst xmlns:a="http://schemas.openxmlformats.org/drawingml/2006/main" xmlns:r="http://schemas.openxmlformats.org/officeDocument/2006/relationships" xmlns:p="http://schemas.openxmlformats.org/presentationml/2006/main">
  <p:tag name="TIMING" val="|0.1|0.7"/>
</p:tagLst>
</file>

<file path=ppt/tags/tag31.xml><?xml version="1.0" encoding="utf-8"?>
<p:tagLst xmlns:a="http://schemas.openxmlformats.org/drawingml/2006/main" xmlns:r="http://schemas.openxmlformats.org/officeDocument/2006/relationships" xmlns:p="http://schemas.openxmlformats.org/presentationml/2006/main">
  <p:tag name="TIMING" val="|0.4|0.6"/>
</p:tagLst>
</file>

<file path=ppt/tags/tag32.xml><?xml version="1.0" encoding="utf-8"?>
<p:tagLst xmlns:a="http://schemas.openxmlformats.org/drawingml/2006/main" xmlns:r="http://schemas.openxmlformats.org/officeDocument/2006/relationships" xmlns:p="http://schemas.openxmlformats.org/presentationml/2006/main">
  <p:tag name="TIMING" val="|0.4|0.7"/>
</p:tagLst>
</file>

<file path=ppt/tags/tag33.xml><?xml version="1.0" encoding="utf-8"?>
<p:tagLst xmlns:a="http://schemas.openxmlformats.org/drawingml/2006/main" xmlns:r="http://schemas.openxmlformats.org/officeDocument/2006/relationships" xmlns:p="http://schemas.openxmlformats.org/presentationml/2006/main">
  <p:tag name="TIMING" val="|0.5|0.7"/>
</p:tagLst>
</file>

<file path=ppt/tags/tag34.xml><?xml version="1.0" encoding="utf-8"?>
<p:tagLst xmlns:a="http://schemas.openxmlformats.org/drawingml/2006/main" xmlns:r="http://schemas.openxmlformats.org/officeDocument/2006/relationships" xmlns:p="http://schemas.openxmlformats.org/presentationml/2006/main">
  <p:tag name="TIMING" val="|0.4|0.8"/>
</p:tagLst>
</file>

<file path=ppt/tags/tag35.xml><?xml version="1.0" encoding="utf-8"?>
<p:tagLst xmlns:a="http://schemas.openxmlformats.org/drawingml/2006/main" xmlns:r="http://schemas.openxmlformats.org/officeDocument/2006/relationships" xmlns:p="http://schemas.openxmlformats.org/presentationml/2006/main">
  <p:tag name="TIMING" val="|0.1|0.7"/>
</p:tagLst>
</file>

<file path=ppt/tags/tag36.xml><?xml version="1.0" encoding="utf-8"?>
<p:tagLst xmlns:a="http://schemas.openxmlformats.org/drawingml/2006/main" xmlns:r="http://schemas.openxmlformats.org/officeDocument/2006/relationships" xmlns:p="http://schemas.openxmlformats.org/presentationml/2006/main">
  <p:tag name="TIMING" val="|0.4|0.8"/>
</p:tagLst>
</file>

<file path=ppt/tags/tag37.xml><?xml version="1.0" encoding="utf-8"?>
<p:tagLst xmlns:a="http://schemas.openxmlformats.org/drawingml/2006/main" xmlns:r="http://schemas.openxmlformats.org/officeDocument/2006/relationships" xmlns:p="http://schemas.openxmlformats.org/presentationml/2006/main">
  <p:tag name="TIMING" val="|0.7|0.8"/>
</p:tagLst>
</file>

<file path=ppt/tags/tag38.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1.1|1.8"/>
</p:tagLst>
</file>

<file path=ppt/tags/tag5.xml><?xml version="1.0" encoding="utf-8"?>
<p:tagLst xmlns:a="http://schemas.openxmlformats.org/drawingml/2006/main" xmlns:r="http://schemas.openxmlformats.org/officeDocument/2006/relationships" xmlns:p="http://schemas.openxmlformats.org/presentationml/2006/main">
  <p:tag name="TIMING" val="|0.1|1.4"/>
</p:tagLst>
</file>

<file path=ppt/tags/tag6.xml><?xml version="1.0" encoding="utf-8"?>
<p:tagLst xmlns:a="http://schemas.openxmlformats.org/drawingml/2006/main" xmlns:r="http://schemas.openxmlformats.org/officeDocument/2006/relationships" xmlns:p="http://schemas.openxmlformats.org/presentationml/2006/main">
  <p:tag name="TIMING" val="|0.3|0.9|1.1"/>
</p:tagLst>
</file>

<file path=ppt/tags/tag7.xml><?xml version="1.0" encoding="utf-8"?>
<p:tagLst xmlns:a="http://schemas.openxmlformats.org/drawingml/2006/main" xmlns:r="http://schemas.openxmlformats.org/officeDocument/2006/relationships" xmlns:p="http://schemas.openxmlformats.org/presentationml/2006/main">
  <p:tag name="TIMING" val="|0.6|0.9"/>
</p:tagLst>
</file>

<file path=ppt/tags/tag8.xml><?xml version="1.0" encoding="utf-8"?>
<p:tagLst xmlns:a="http://schemas.openxmlformats.org/drawingml/2006/main" xmlns:r="http://schemas.openxmlformats.org/officeDocument/2006/relationships" xmlns:p="http://schemas.openxmlformats.org/presentationml/2006/main">
  <p:tag name="TIMING" val="|0|0.9"/>
</p:tagLst>
</file>

<file path=ppt/tags/tag9.xml><?xml version="1.0" encoding="utf-8"?>
<p:tagLst xmlns:a="http://schemas.openxmlformats.org/drawingml/2006/main" xmlns:r="http://schemas.openxmlformats.org/officeDocument/2006/relationships" xmlns:p="http://schemas.openxmlformats.org/presentationml/2006/main">
  <p:tag name="TIMING" val="|0.4|0.9"/>
</p:tagLst>
</file>

<file path=ppt/theme/theme1.xml><?xml version="1.0" encoding="utf-8"?>
<a:theme xmlns:a="http://schemas.openxmlformats.org/drawingml/2006/main" name="Conference_4">
  <a:themeElements>
    <a:clrScheme name="Conference_4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Conference_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lnDef>
  </a:objectDefaults>
  <a:extraClrSchemeLst>
    <a:extraClrScheme>
      <a:clrScheme name="Conference_4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onference_4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onference_4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Conference_4</Template>
  <TotalTime>10186</TotalTime>
  <Words>2053</Words>
  <Application>Microsoft Office PowerPoint</Application>
  <PresentationFormat>Affichage à l'écran (4:3)</PresentationFormat>
  <Paragraphs>383</Paragraphs>
  <Slides>40</Slides>
  <Notes>21</Notes>
  <HiddenSlides>0</HiddenSlides>
  <MMClips>39</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40</vt:i4>
      </vt:variant>
    </vt:vector>
  </HeadingPairs>
  <TitlesOfParts>
    <vt:vector size="54" baseType="lpstr">
      <vt:lpstr>굴림</vt:lpstr>
      <vt:lpstr>굴림</vt:lpstr>
      <vt:lpstr>SimSun</vt:lpstr>
      <vt:lpstr>Adderley</vt:lpstr>
      <vt:lpstr>Arial</vt:lpstr>
      <vt:lpstr>Calibri</vt:lpstr>
      <vt:lpstr>Calibri,Bold</vt:lpstr>
      <vt:lpstr>Futura Bk BT</vt:lpstr>
      <vt:lpstr>Symbol</vt:lpstr>
      <vt:lpstr>Times New Roman</vt:lpstr>
      <vt:lpstr>Times-Roman</vt:lpstr>
      <vt:lpstr>Verdana</vt:lpstr>
      <vt:lpstr>Wingdings</vt:lpstr>
      <vt:lpstr>Conference_4</vt:lpstr>
      <vt:lpstr>Présentation PowerPoint</vt:lpstr>
      <vt:lpstr>Présentation PowerPoint</vt:lpstr>
      <vt:lpstr>Quelques Testes règlementaires </vt:lpstr>
      <vt:lpstr>Quelques Testes règlementaires </vt:lpstr>
      <vt:lpstr>Présentation PowerPoint</vt:lpstr>
      <vt:lpstr>Présentation PowerPoint</vt:lpstr>
      <vt:lpstr>Présentation PowerPoint</vt:lpstr>
      <vt:lpstr>Présentation PowerPoint</vt:lpstr>
      <vt:lpstr>Présentation PowerPoint</vt:lpstr>
      <vt:lpstr>Présentation PowerPoint</vt:lpstr>
      <vt:lpstr>Ressources du budget de l’Etat</vt:lpstr>
      <vt:lpstr>Ressources du budget de l’Etat</vt:lpstr>
      <vt:lpstr>Ressources du budget de l’Etat</vt:lpstr>
      <vt:lpstr>Ressources du budget de l’Etat</vt:lpstr>
      <vt:lpstr>Les contribuables  </vt:lpstr>
      <vt:lpstr>Les impôts et taxes   </vt:lpstr>
      <vt:lpstr>Les impôts et taxes   </vt:lpstr>
      <vt:lpstr>Les impôts et taxes   </vt:lpstr>
      <vt:lpstr>Les impôts et taxes   </vt:lpstr>
      <vt:lpstr>Les impôts et taxes   </vt:lpstr>
      <vt:lpstr>Les impôts et taxes   </vt:lpstr>
      <vt:lpstr>Les impôts et taxes   </vt:lpstr>
      <vt:lpstr>Les impôts et taxes   </vt:lpstr>
      <vt:lpstr>Les impôts et taxes   </vt:lpstr>
      <vt:lpstr>Les impôts et taxes   </vt:lpstr>
      <vt:lpstr>Les impôts et taxes   </vt:lpstr>
      <vt:lpstr>Les impôts et taxes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CECF CONSULTING DJERIDI</cp:lastModifiedBy>
  <cp:revision>880</cp:revision>
  <dcterms:created xsi:type="dcterms:W3CDTF">2013-05-19T07:42:58Z</dcterms:created>
  <dcterms:modified xsi:type="dcterms:W3CDTF">2017-05-17T08:06:53Z</dcterms:modified>
</cp:coreProperties>
</file>